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0" clrIdx="0">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77917" autoAdjust="0"/>
  </p:normalViewPr>
  <p:slideViewPr>
    <p:cSldViewPr snapToGrid="0">
      <p:cViewPr varScale="1">
        <p:scale>
          <a:sx n="56" d="100"/>
          <a:sy n="56" d="100"/>
        </p:scale>
        <p:origin x="109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46935A-A90B-496F-ACC7-928999A74167}" type="datetimeFigureOut">
              <a:rPr lang="en-US" smtClean="0"/>
              <a:t>3/21/2020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3EA6C6-B9CA-4957-97F2-3E2385B20012}" type="slidenum">
              <a:rPr lang="en-US" smtClean="0"/>
              <a:t>‹#›</a:t>
            </a:fld>
            <a:endParaRPr lang="en-US"/>
          </a:p>
        </p:txBody>
      </p:sp>
    </p:spTree>
    <p:extLst>
      <p:ext uri="{BB962C8B-B14F-4D97-AF65-F5344CB8AC3E}">
        <p14:creationId xmlns:p14="http://schemas.microsoft.com/office/powerpoint/2010/main" val="3679304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Attachment theory is a form of theory  that seeks to describe the nature of emotions between human beings. The theory elaborates on the specific actions tat may be carried out by individuals and the behavior that they portray (Christian, </a:t>
            </a:r>
            <a:r>
              <a:rPr lang="en-US" dirty="0" err="1"/>
              <a:t>Sellbom</a:t>
            </a:r>
            <a:r>
              <a:rPr lang="en-US" baseline="0" dirty="0"/>
              <a:t> </a:t>
            </a:r>
            <a:r>
              <a:rPr lang="en-US" dirty="0"/>
              <a:t>&amp; Wilkinson, 2017). This is a critical element as it enables one to know the reason for the actions or behaviors that individuals show and the manner in which</a:t>
            </a:r>
            <a:r>
              <a:rPr lang="en-US" baseline="0" dirty="0"/>
              <a:t> it is done. Attachment theory involves a psychological, evolutional and ethological aspect  concerning human beings. The three aspects are critical when it comes to explaining the relationship that exist between human beings. The psychology or mind behavior of human beings are monitored and the behaviors that they portray analyzed. The theory also explains the emotional attachment that human beings have with one another. There are different people who portray different attachment with different people and thus the theory is critical in enabling is understand this. It is important to note that the theory is mainly based on human development and growth. It assesses the development of individual from their childhood into adulthood.</a:t>
            </a:r>
            <a:endParaRPr lang="en-US" dirty="0"/>
          </a:p>
        </p:txBody>
      </p:sp>
      <p:sp>
        <p:nvSpPr>
          <p:cNvPr id="4" name="Slide Number Placeholder 3"/>
          <p:cNvSpPr>
            <a:spLocks noGrp="1"/>
          </p:cNvSpPr>
          <p:nvPr>
            <p:ph type="sldNum" sz="quarter" idx="10"/>
          </p:nvPr>
        </p:nvSpPr>
        <p:spPr/>
        <p:txBody>
          <a:bodyPr/>
          <a:lstStyle/>
          <a:p>
            <a:fld id="{833EA6C6-B9CA-4957-97F2-3E2385B20012}" type="slidenum">
              <a:rPr lang="en-US" smtClean="0"/>
              <a:t>2</a:t>
            </a:fld>
            <a:endParaRPr lang="en-US"/>
          </a:p>
        </p:txBody>
      </p:sp>
    </p:spTree>
    <p:extLst>
      <p:ext uri="{BB962C8B-B14F-4D97-AF65-F5344CB8AC3E}">
        <p14:creationId xmlns:p14="http://schemas.microsoft.com/office/powerpoint/2010/main" val="1615722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Attachment theory is mainly composed of four attachment styles that are</a:t>
            </a:r>
            <a:r>
              <a:rPr lang="en-US" baseline="0" dirty="0"/>
              <a:t> exhibited by human beings. The four styles are critical in making one understand the concept of attachment and how it works. The four types of attachment includes secure attachment, avoidant attachment, anxious attachment and disorganized attachment</a:t>
            </a:r>
            <a:r>
              <a:rPr lang="en-US" dirty="0"/>
              <a:t> (</a:t>
            </a:r>
            <a:r>
              <a:rPr lang="en-US" dirty="0" err="1"/>
              <a:t>Henschel</a:t>
            </a:r>
            <a:r>
              <a:rPr lang="en-US" dirty="0"/>
              <a:t>, </a:t>
            </a:r>
            <a:r>
              <a:rPr lang="en-US" dirty="0" err="1"/>
              <a:t>Nandrino</a:t>
            </a:r>
            <a:r>
              <a:rPr lang="en-US" baseline="0" dirty="0"/>
              <a:t> </a:t>
            </a:r>
            <a:r>
              <a:rPr lang="en-US" dirty="0"/>
              <a:t>&amp; </a:t>
            </a:r>
            <a:r>
              <a:rPr lang="en-US" dirty="0" err="1"/>
              <a:t>Doba</a:t>
            </a:r>
            <a:r>
              <a:rPr lang="en-US" dirty="0"/>
              <a:t>, 2020).</a:t>
            </a:r>
            <a:r>
              <a:rPr lang="en-US" baseline="0" dirty="0"/>
              <a:t> Secure attachment mainly involves human being feeling more comfortable with each other while avoidant attachment elaborates on the social distancing that human beings give one another. The anxious attachment is one that makes people feel afraid to be alone and that they need to be reassured of many things from time to time. The last attachment is disorganized attachment that involves a lot of confusion among the people and the exhibiting of odd behaviors.</a:t>
            </a:r>
          </a:p>
        </p:txBody>
      </p:sp>
      <p:sp>
        <p:nvSpPr>
          <p:cNvPr id="4" name="Slide Number Placeholder 3"/>
          <p:cNvSpPr>
            <a:spLocks noGrp="1"/>
          </p:cNvSpPr>
          <p:nvPr>
            <p:ph type="sldNum" sz="quarter" idx="10"/>
          </p:nvPr>
        </p:nvSpPr>
        <p:spPr/>
        <p:txBody>
          <a:bodyPr/>
          <a:lstStyle/>
          <a:p>
            <a:fld id="{833EA6C6-B9CA-4957-97F2-3E2385B20012}" type="slidenum">
              <a:rPr lang="en-US" smtClean="0"/>
              <a:t>3</a:t>
            </a:fld>
            <a:endParaRPr lang="en-US"/>
          </a:p>
        </p:txBody>
      </p:sp>
    </p:spTree>
    <p:extLst>
      <p:ext uri="{BB962C8B-B14F-4D97-AF65-F5344CB8AC3E}">
        <p14:creationId xmlns:p14="http://schemas.microsoft.com/office/powerpoint/2010/main" val="574096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Secure attachment as</a:t>
            </a:r>
            <a:r>
              <a:rPr lang="en-US" baseline="0" dirty="0"/>
              <a:t> has been mentioned is a form of attachment that is characterized by positive view of self and others. It is also commonly referred to as autonomous. The individuals who portray this attachment tend to have a positive view of things in life and that they are always secure no matter the situation</a:t>
            </a:r>
            <a:r>
              <a:rPr lang="en-US" dirty="0"/>
              <a:t> (</a:t>
            </a:r>
            <a:r>
              <a:rPr lang="en-US" dirty="0" err="1"/>
              <a:t>Henschel</a:t>
            </a:r>
            <a:r>
              <a:rPr lang="en-US" dirty="0"/>
              <a:t>, </a:t>
            </a:r>
            <a:r>
              <a:rPr lang="en-US" dirty="0" err="1"/>
              <a:t>Nandrino</a:t>
            </a:r>
            <a:r>
              <a:rPr lang="en-US" baseline="0" dirty="0"/>
              <a:t> </a:t>
            </a:r>
            <a:r>
              <a:rPr lang="en-US" dirty="0"/>
              <a:t>&amp; </a:t>
            </a:r>
            <a:r>
              <a:rPr lang="en-US" dirty="0" err="1"/>
              <a:t>Doba</a:t>
            </a:r>
            <a:r>
              <a:rPr lang="en-US" dirty="0"/>
              <a:t>, 2020).</a:t>
            </a:r>
            <a:r>
              <a:rPr lang="en-US" baseline="0" dirty="0"/>
              <a:t> It is a form of attachment that is mostly shown by children as they grow up although the same is replicated by adults. In most cases, children feel secure and protected once they realize that their parent or care givers are around. They are comfortable knowing that they are being watched. The children will always show some form of distress whenever the parent or the care giver is not around. They are uncomfortable and get uneasy until the time that the caregiver will be around. They then go back to being secure and comfortable.</a:t>
            </a:r>
            <a:endParaRPr lang="en-US" dirty="0"/>
          </a:p>
        </p:txBody>
      </p:sp>
      <p:sp>
        <p:nvSpPr>
          <p:cNvPr id="4" name="Slide Number Placeholder 3"/>
          <p:cNvSpPr>
            <a:spLocks noGrp="1"/>
          </p:cNvSpPr>
          <p:nvPr>
            <p:ph type="sldNum" sz="quarter" idx="10"/>
          </p:nvPr>
        </p:nvSpPr>
        <p:spPr/>
        <p:txBody>
          <a:bodyPr/>
          <a:lstStyle/>
          <a:p>
            <a:fld id="{833EA6C6-B9CA-4957-97F2-3E2385B20012}" type="slidenum">
              <a:rPr lang="en-US" smtClean="0"/>
              <a:t>4</a:t>
            </a:fld>
            <a:endParaRPr lang="en-US"/>
          </a:p>
        </p:txBody>
      </p:sp>
    </p:spTree>
    <p:extLst>
      <p:ext uri="{BB962C8B-B14F-4D97-AF65-F5344CB8AC3E}">
        <p14:creationId xmlns:p14="http://schemas.microsoft.com/office/powerpoint/2010/main" val="1070894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Children who realize that the parents or those who give them care are around tend to compose</a:t>
            </a:r>
            <a:r>
              <a:rPr lang="en-US" baseline="0" dirty="0"/>
              <a:t> themselves and relax. This is due to the fact that they are assured of protection and that they are bound to get whatever they will ask for </a:t>
            </a:r>
            <a:r>
              <a:rPr lang="en-US" dirty="0"/>
              <a:t>(Christian, </a:t>
            </a:r>
            <a:r>
              <a:rPr lang="en-US" dirty="0" err="1"/>
              <a:t>Sellbom</a:t>
            </a:r>
            <a:r>
              <a:rPr lang="en-US" baseline="0" dirty="0"/>
              <a:t> </a:t>
            </a:r>
            <a:r>
              <a:rPr lang="en-US" dirty="0"/>
              <a:t>&amp; Wilkinson, 2017). </a:t>
            </a:r>
            <a:r>
              <a:rPr lang="en-US" baseline="0" dirty="0"/>
              <a:t>In most of the cases, children normally prefer parent as opposed to strangers. This is due to the fact that they are used to the parents more since they were little toddlers and thus the bond that they have created is rather strong. This is different from strangers who the children are not known to and who may just be trying to establish a relationship with. In other times, children always run for comfort from the parents once they feel frightened. They may be playing and suddenly something just frightens them. They will immediately run to the parents who will in turn offer comfort to them .In terms of adult, secure attachment enables them to have trusting and long lasting relationships. This is due to the fact that they have gained trust with the people who they are interacting with and that they feel more secure in the relationship that they are in.</a:t>
            </a:r>
            <a:endParaRPr lang="en-US" dirty="0"/>
          </a:p>
        </p:txBody>
      </p:sp>
      <p:sp>
        <p:nvSpPr>
          <p:cNvPr id="4" name="Slide Number Placeholder 3"/>
          <p:cNvSpPr>
            <a:spLocks noGrp="1"/>
          </p:cNvSpPr>
          <p:nvPr>
            <p:ph type="sldNum" sz="quarter" idx="10"/>
          </p:nvPr>
        </p:nvSpPr>
        <p:spPr/>
        <p:txBody>
          <a:bodyPr/>
          <a:lstStyle/>
          <a:p>
            <a:fld id="{833EA6C6-B9CA-4957-97F2-3E2385B20012}" type="slidenum">
              <a:rPr lang="en-US" smtClean="0"/>
              <a:t>5</a:t>
            </a:fld>
            <a:endParaRPr lang="en-US"/>
          </a:p>
        </p:txBody>
      </p:sp>
    </p:spTree>
    <p:extLst>
      <p:ext uri="{BB962C8B-B14F-4D97-AF65-F5344CB8AC3E}">
        <p14:creationId xmlns:p14="http://schemas.microsoft.com/office/powerpoint/2010/main" val="1537580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Secure attachment allows the sharing of feelings and information between partners and friends. The people who may be in a relationship tend to feel</a:t>
            </a:r>
            <a:r>
              <a:rPr lang="en-US" baseline="0" dirty="0"/>
              <a:t> more secure with their partners and this reaches a stage in which they share most of the feelings that they have with them. They divulge some of the critical information regarding themselves to their friends and partners who in turn also share with them. This is as a result of the security that they feel. Another important aspect of secure attachment is that of social support (</a:t>
            </a:r>
            <a:r>
              <a:rPr lang="en-US" dirty="0"/>
              <a:t>Fraley</a:t>
            </a:r>
            <a:r>
              <a:rPr lang="en-US" baseline="0" dirty="0"/>
              <a:t> </a:t>
            </a:r>
            <a:r>
              <a:rPr lang="en-US" dirty="0"/>
              <a:t>&amp; </a:t>
            </a:r>
            <a:r>
              <a:rPr lang="en-US" dirty="0" err="1"/>
              <a:t>Roisman</a:t>
            </a:r>
            <a:r>
              <a:rPr lang="en-US" dirty="0"/>
              <a:t>, 2019). </a:t>
            </a:r>
            <a:r>
              <a:rPr lang="en-US" baseline="0" dirty="0"/>
              <a:t>The individuals seek social support whenever they are faced with problems in their lives. They reach out to their friends and explain what they are going through. This is something that can only be possible if there is trust and security among these people. Secure attachment also raises self esteem among individuals. They are more trustworthy of the people around them and their partners and thus feel comfortable handling most of the things. Their self esteem is relatively high and this works to their advantage.</a:t>
            </a:r>
            <a:endParaRPr lang="en-US" dirty="0"/>
          </a:p>
        </p:txBody>
      </p:sp>
      <p:sp>
        <p:nvSpPr>
          <p:cNvPr id="4" name="Slide Number Placeholder 3"/>
          <p:cNvSpPr>
            <a:spLocks noGrp="1"/>
          </p:cNvSpPr>
          <p:nvPr>
            <p:ph type="sldNum" sz="quarter" idx="10"/>
          </p:nvPr>
        </p:nvSpPr>
        <p:spPr/>
        <p:txBody>
          <a:bodyPr/>
          <a:lstStyle/>
          <a:p>
            <a:fld id="{833EA6C6-B9CA-4957-97F2-3E2385B20012}" type="slidenum">
              <a:rPr lang="en-US" smtClean="0"/>
              <a:t>6</a:t>
            </a:fld>
            <a:endParaRPr lang="en-US"/>
          </a:p>
        </p:txBody>
      </p:sp>
    </p:spTree>
    <p:extLst>
      <p:ext uri="{BB962C8B-B14F-4D97-AF65-F5344CB8AC3E}">
        <p14:creationId xmlns:p14="http://schemas.microsoft.com/office/powerpoint/2010/main" val="19996853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Avoidance</a:t>
            </a:r>
            <a:r>
              <a:rPr lang="en-US" baseline="0" dirty="0"/>
              <a:t> attachment is also known as dismissing attachment due to the dismissive actions of individual who portray the attachment. It is a form of attachment in which an individual avoids interacting with others or in other cases dismiss other people completely. They tend to have an avoidance nature in  that they do not feel comfortable when around people. There is a tendency to be self independent and self directed in all that they do </a:t>
            </a:r>
            <a:r>
              <a:rPr lang="en-US" dirty="0"/>
              <a:t>(</a:t>
            </a:r>
            <a:r>
              <a:rPr lang="en-US" dirty="0" err="1"/>
              <a:t>Henschel</a:t>
            </a:r>
            <a:r>
              <a:rPr lang="en-US" dirty="0"/>
              <a:t>, </a:t>
            </a:r>
            <a:r>
              <a:rPr lang="en-US" dirty="0" err="1"/>
              <a:t>Nandrino</a:t>
            </a:r>
            <a:r>
              <a:rPr lang="en-US" baseline="0" dirty="0"/>
              <a:t> </a:t>
            </a:r>
            <a:r>
              <a:rPr lang="en-US" dirty="0"/>
              <a:t>&amp; </a:t>
            </a:r>
            <a:r>
              <a:rPr lang="en-US" dirty="0" err="1"/>
              <a:t>Doba</a:t>
            </a:r>
            <a:r>
              <a:rPr lang="en-US" dirty="0"/>
              <a:t>, 2020). </a:t>
            </a:r>
            <a:r>
              <a:rPr lang="en-US" baseline="0" dirty="0"/>
              <a:t>They would rarely seek for assistance in anything and would always strive to maintain their independence. In most cases ,individual or adults who exhibit this attachment tend to be uncomfortable with intimacy situations. They do not want to engage in relationships that will require them to be intimate with others. They also do not want to associate much with people and can be seen to spend most of the times alone. They prefer solitude as opposed to interaction with people.</a:t>
            </a:r>
            <a:endParaRPr lang="en-US" dirty="0"/>
          </a:p>
        </p:txBody>
      </p:sp>
      <p:sp>
        <p:nvSpPr>
          <p:cNvPr id="4" name="Slide Number Placeholder 3"/>
          <p:cNvSpPr>
            <a:spLocks noGrp="1"/>
          </p:cNvSpPr>
          <p:nvPr>
            <p:ph type="sldNum" sz="quarter" idx="10"/>
          </p:nvPr>
        </p:nvSpPr>
        <p:spPr/>
        <p:txBody>
          <a:bodyPr/>
          <a:lstStyle/>
          <a:p>
            <a:fld id="{833EA6C6-B9CA-4957-97F2-3E2385B20012}" type="slidenum">
              <a:rPr lang="en-US" smtClean="0"/>
              <a:t>7</a:t>
            </a:fld>
            <a:endParaRPr lang="en-US"/>
          </a:p>
        </p:txBody>
      </p:sp>
    </p:spTree>
    <p:extLst>
      <p:ext uri="{BB962C8B-B14F-4D97-AF65-F5344CB8AC3E}">
        <p14:creationId xmlns:p14="http://schemas.microsoft.com/office/powerpoint/2010/main" val="23676228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individual always complain of not feeling well whenever they</a:t>
            </a:r>
            <a:r>
              <a:rPr lang="en-US" baseline="0" dirty="0"/>
              <a:t> are near a group of people. They always feel that the place is overcrowded and that they might end up suffocating. They prefer to be far away from other people and especially crowded areas. The avoidance attachment is one that is picked up from the time that an individual is young</a:t>
            </a:r>
            <a:r>
              <a:rPr lang="en-US" dirty="0"/>
              <a:t> (</a:t>
            </a:r>
            <a:r>
              <a:rPr lang="en-US" dirty="0" err="1"/>
              <a:t>Henschel</a:t>
            </a:r>
            <a:r>
              <a:rPr lang="en-US" dirty="0"/>
              <a:t>, </a:t>
            </a:r>
            <a:r>
              <a:rPr lang="en-US" dirty="0" err="1"/>
              <a:t>Nandrino</a:t>
            </a:r>
            <a:r>
              <a:rPr lang="en-US" baseline="0" dirty="0"/>
              <a:t> </a:t>
            </a:r>
            <a:r>
              <a:rPr lang="en-US" dirty="0"/>
              <a:t>&amp; </a:t>
            </a:r>
            <a:r>
              <a:rPr lang="en-US" dirty="0" err="1"/>
              <a:t>Doba</a:t>
            </a:r>
            <a:r>
              <a:rPr lang="en-US" dirty="0"/>
              <a:t>, 2020).</a:t>
            </a:r>
            <a:r>
              <a:rPr lang="en-US" baseline="0" dirty="0"/>
              <a:t> It normally starts when one is a kid and develops as one grows. It is fully manifested once a child grows into adulthood. Although, the behavior mainly starts at a young age, there are instances when the behavior can start at an adult age. This may be due to the situations that one may undergo in life. Avoidance attachment is caused by rejection that one may suffer as a result of seeking comfort with others. They are turned away in this process and thus they develop bad feelings towards association with others. Parents also contribute to the development of tis attachment by not listening to their children or ignoring the concerns that they my raise.</a:t>
            </a:r>
            <a:endParaRPr lang="en-US" dirty="0"/>
          </a:p>
        </p:txBody>
      </p:sp>
      <p:sp>
        <p:nvSpPr>
          <p:cNvPr id="4" name="Slide Number Placeholder 3"/>
          <p:cNvSpPr>
            <a:spLocks noGrp="1"/>
          </p:cNvSpPr>
          <p:nvPr>
            <p:ph type="sldNum" sz="quarter" idx="10"/>
          </p:nvPr>
        </p:nvSpPr>
        <p:spPr/>
        <p:txBody>
          <a:bodyPr/>
          <a:lstStyle/>
          <a:p>
            <a:fld id="{833EA6C6-B9CA-4957-97F2-3E2385B20012}" type="slidenum">
              <a:rPr lang="en-US" smtClean="0"/>
              <a:t>8</a:t>
            </a:fld>
            <a:endParaRPr lang="en-US"/>
          </a:p>
        </p:txBody>
      </p:sp>
    </p:spTree>
    <p:extLst>
      <p:ext uri="{BB962C8B-B14F-4D97-AF65-F5344CB8AC3E}">
        <p14:creationId xmlns:p14="http://schemas.microsoft.com/office/powerpoint/2010/main" val="40071349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children who have experienced this end up giving up on attaining the needs that they require from their parents. This is something that leads to them distancing themselves from the parents and the rest of the society. They feel that they are on their own and thus need to look after themselves. This is a form of defense mechanism that is adopted by people who have been neglected in life. They undertake this in order to prevent themselves from being hurt in the future and also protect themselves against all forms of aggressions that may come their way (</a:t>
            </a:r>
            <a:r>
              <a:rPr lang="en-US" dirty="0"/>
              <a:t>Fraley</a:t>
            </a:r>
            <a:r>
              <a:rPr lang="en-US" baseline="0" dirty="0"/>
              <a:t> </a:t>
            </a:r>
            <a:r>
              <a:rPr lang="en-US" dirty="0"/>
              <a:t>&amp; </a:t>
            </a:r>
            <a:r>
              <a:rPr lang="en-US" dirty="0" err="1"/>
              <a:t>Roisman</a:t>
            </a:r>
            <a:r>
              <a:rPr lang="en-US" dirty="0"/>
              <a:t>, 2019). </a:t>
            </a:r>
            <a:r>
              <a:rPr lang="en-US" baseline="0" dirty="0"/>
              <a:t> This mechanism will enable them to stop relying or depending on their parents which will be translated to the future. They will seek to look for their own means of doing things far away from people.</a:t>
            </a:r>
            <a:endParaRPr lang="en-US" dirty="0"/>
          </a:p>
        </p:txBody>
      </p:sp>
      <p:sp>
        <p:nvSpPr>
          <p:cNvPr id="4" name="Slide Number Placeholder 3"/>
          <p:cNvSpPr>
            <a:spLocks noGrp="1"/>
          </p:cNvSpPr>
          <p:nvPr>
            <p:ph type="sldNum" sz="quarter" idx="10"/>
          </p:nvPr>
        </p:nvSpPr>
        <p:spPr/>
        <p:txBody>
          <a:bodyPr/>
          <a:lstStyle/>
          <a:p>
            <a:fld id="{833EA6C6-B9CA-4957-97F2-3E2385B20012}" type="slidenum">
              <a:rPr lang="en-US" smtClean="0"/>
              <a:t>9</a:t>
            </a:fld>
            <a:endParaRPr lang="en-US"/>
          </a:p>
        </p:txBody>
      </p:sp>
    </p:spTree>
    <p:extLst>
      <p:ext uri="{BB962C8B-B14F-4D97-AF65-F5344CB8AC3E}">
        <p14:creationId xmlns:p14="http://schemas.microsoft.com/office/powerpoint/2010/main" val="27222109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Anxious attachment is one attachment</a:t>
            </a:r>
            <a:r>
              <a:rPr lang="en-US" baseline="0" dirty="0"/>
              <a:t> that is characterized by the need for emotional closeness and intimacy</a:t>
            </a:r>
            <a:r>
              <a:rPr lang="en-US" dirty="0"/>
              <a:t> (Christian, </a:t>
            </a:r>
            <a:r>
              <a:rPr lang="en-US" dirty="0" err="1"/>
              <a:t>Sellbom</a:t>
            </a:r>
            <a:r>
              <a:rPr lang="en-US" baseline="0" dirty="0"/>
              <a:t> </a:t>
            </a:r>
            <a:r>
              <a:rPr lang="en-US" dirty="0"/>
              <a:t>&amp; Wilkinson, 2017).</a:t>
            </a:r>
            <a:r>
              <a:rPr lang="en-US" baseline="0" dirty="0"/>
              <a:t> The individual who portrays the attachment feel the need for getting close to people in order for them to be comfortable. They are always preoccupied with the thought that things may not go on right and that something bad would happen. This is something that makes them want to stay near other people. They normally require some form of reassurance from time to time either from their families of friends. The reassurance goes along way in making sure that they are comfortable and that they can move on with their businesses as usual. In most cases, they need to be informed that they are indeed loved by  their partners and families and that these people will always be there to support them no matter what. They will make sure that everything that concerns them is looked after and thus they should not be worried at all.</a:t>
            </a:r>
            <a:endParaRPr lang="en-US" dirty="0"/>
          </a:p>
        </p:txBody>
      </p:sp>
      <p:sp>
        <p:nvSpPr>
          <p:cNvPr id="4" name="Slide Number Placeholder 3"/>
          <p:cNvSpPr>
            <a:spLocks noGrp="1"/>
          </p:cNvSpPr>
          <p:nvPr>
            <p:ph type="sldNum" sz="quarter" idx="10"/>
          </p:nvPr>
        </p:nvSpPr>
        <p:spPr/>
        <p:txBody>
          <a:bodyPr/>
          <a:lstStyle/>
          <a:p>
            <a:fld id="{833EA6C6-B9CA-4957-97F2-3E2385B20012}" type="slidenum">
              <a:rPr lang="en-US" smtClean="0"/>
              <a:t>10</a:t>
            </a:fld>
            <a:endParaRPr lang="en-US"/>
          </a:p>
        </p:txBody>
      </p:sp>
    </p:spTree>
    <p:extLst>
      <p:ext uri="{BB962C8B-B14F-4D97-AF65-F5344CB8AC3E}">
        <p14:creationId xmlns:p14="http://schemas.microsoft.com/office/powerpoint/2010/main" val="36341395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common thing about this form of attachment is that the people who </a:t>
            </a:r>
            <a:r>
              <a:rPr lang="en-US" baseline="0" dirty="0"/>
              <a:t> experience it are often nervous and stressed about their relationships. They tend to always feel that something may go wrong or that their relationship may break down. This stresses them to a great deal and may even affect their lives. Therefore, they need to be calmed down by the reassurance given to them. There is also a sense of fear that such people exhibit in terms of being alone. They do not want to spend even a single minute alone but wishes to have someone close to them. This is something that may be difficult since people have other things to do and thus the fear in them may manifest. In most cases, such individual find themselves succumbing to unhealthy or abusive relationship as they seek comfort (</a:t>
            </a:r>
            <a:r>
              <a:rPr lang="en-US" dirty="0"/>
              <a:t>Fraley</a:t>
            </a:r>
            <a:r>
              <a:rPr lang="en-US" baseline="0" dirty="0"/>
              <a:t> </a:t>
            </a:r>
            <a:r>
              <a:rPr lang="en-US" dirty="0"/>
              <a:t>&amp; </a:t>
            </a:r>
            <a:r>
              <a:rPr lang="en-US" dirty="0" err="1"/>
              <a:t>Roisman</a:t>
            </a:r>
            <a:r>
              <a:rPr lang="en-US" dirty="0"/>
              <a:t>, 2019).</a:t>
            </a:r>
            <a:r>
              <a:rPr lang="en-US" baseline="0" dirty="0"/>
              <a:t> They are taken advantage of and later dumped. There is also lack of trust among these people. They hardly trust anyone including those near them and would only need a high form of reassurance in order to finally trust someone.</a:t>
            </a:r>
            <a:endParaRPr lang="en-US" dirty="0"/>
          </a:p>
        </p:txBody>
      </p:sp>
      <p:sp>
        <p:nvSpPr>
          <p:cNvPr id="4" name="Slide Number Placeholder 3"/>
          <p:cNvSpPr>
            <a:spLocks noGrp="1"/>
          </p:cNvSpPr>
          <p:nvPr>
            <p:ph type="sldNum" sz="quarter" idx="10"/>
          </p:nvPr>
        </p:nvSpPr>
        <p:spPr/>
        <p:txBody>
          <a:bodyPr/>
          <a:lstStyle/>
          <a:p>
            <a:fld id="{833EA6C6-B9CA-4957-97F2-3E2385B20012}" type="slidenum">
              <a:rPr lang="en-US" smtClean="0"/>
              <a:t>11</a:t>
            </a:fld>
            <a:endParaRPr lang="en-US"/>
          </a:p>
        </p:txBody>
      </p:sp>
    </p:spTree>
    <p:extLst>
      <p:ext uri="{BB962C8B-B14F-4D97-AF65-F5344CB8AC3E}">
        <p14:creationId xmlns:p14="http://schemas.microsoft.com/office/powerpoint/2010/main" val="8635442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other times, anxious attachment leads to conflict between individuals. This is in the sense that such</a:t>
            </a:r>
            <a:r>
              <a:rPr lang="en-US" baseline="0" dirty="0"/>
              <a:t> people need to be close to people which may not be to the liking of others. They may find it creepy and uncomfortable and this results in them being pushed away. The individual warns them against getting too close to their personal lives. The need for assurance makes them invade the privacy of other individuals which in the end lead to destruction of relationships (</a:t>
            </a:r>
            <a:r>
              <a:rPr lang="en-US" dirty="0"/>
              <a:t>Fraley</a:t>
            </a:r>
            <a:r>
              <a:rPr lang="en-US" baseline="0" dirty="0"/>
              <a:t> </a:t>
            </a:r>
            <a:r>
              <a:rPr lang="en-US" dirty="0"/>
              <a:t>&amp; </a:t>
            </a:r>
            <a:r>
              <a:rPr lang="en-US" dirty="0" err="1"/>
              <a:t>Roisman</a:t>
            </a:r>
            <a:r>
              <a:rPr lang="en-US" dirty="0"/>
              <a:t>, 2019). </a:t>
            </a:r>
            <a:r>
              <a:rPr lang="en-US" baseline="0" dirty="0"/>
              <a:t>Their partners do not want their privacy to be invaded and this generally leads to broken relationships. Anxious attachment can be said to be caused by the parenting style  that parents use. The behaviors that they portray to the kids is picked up by them and this is manifested once they grow old. The inconsistent actions by the parent s confuse them and find themselves unable to know what to follow. This makes them to want assurance from their parent in regards to certain actions.</a:t>
            </a:r>
            <a:endParaRPr lang="en-US" dirty="0"/>
          </a:p>
        </p:txBody>
      </p:sp>
      <p:sp>
        <p:nvSpPr>
          <p:cNvPr id="4" name="Slide Number Placeholder 3"/>
          <p:cNvSpPr>
            <a:spLocks noGrp="1"/>
          </p:cNvSpPr>
          <p:nvPr>
            <p:ph type="sldNum" sz="quarter" idx="10"/>
          </p:nvPr>
        </p:nvSpPr>
        <p:spPr/>
        <p:txBody>
          <a:bodyPr/>
          <a:lstStyle/>
          <a:p>
            <a:fld id="{833EA6C6-B9CA-4957-97F2-3E2385B20012}" type="slidenum">
              <a:rPr lang="en-US" smtClean="0"/>
              <a:t>12</a:t>
            </a:fld>
            <a:endParaRPr lang="en-US"/>
          </a:p>
        </p:txBody>
      </p:sp>
    </p:spTree>
    <p:extLst>
      <p:ext uri="{BB962C8B-B14F-4D97-AF65-F5344CB8AC3E}">
        <p14:creationId xmlns:p14="http://schemas.microsoft.com/office/powerpoint/2010/main" val="41803217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Disorganized attachment is an attachment style that is characterized by confusion among the individual who portray it. This is in the sense that they</a:t>
            </a:r>
            <a:r>
              <a:rPr lang="en-US" baseline="0" dirty="0"/>
              <a:t> portray or exhibit different behaviors at different times which is not very clear to others</a:t>
            </a:r>
            <a:r>
              <a:rPr lang="en-US" dirty="0"/>
              <a:t> (Christian, </a:t>
            </a:r>
            <a:r>
              <a:rPr lang="en-US" dirty="0" err="1"/>
              <a:t>Sellbom</a:t>
            </a:r>
            <a:r>
              <a:rPr lang="en-US" baseline="0" dirty="0"/>
              <a:t> </a:t>
            </a:r>
            <a:r>
              <a:rPr lang="en-US" dirty="0"/>
              <a:t>&amp; Wilkinson, 2017).</a:t>
            </a:r>
            <a:r>
              <a:rPr lang="en-US" baseline="0" dirty="0"/>
              <a:t> In the case of children, anxious attachment leads to them expressing odd or ambivalent behavior to their parents. This include such behaviors as running towards them and suddenly changing direction. The parent is left wondering what had just happened as the child completely ignores her and goes on with his activities. The child was happy running towards the parent but something was triggered in his brain which led to him developing the bad attitude. This type of attachment usually comes from the failure of parent to respond to the distress that their children show. This is something that leads to them developing such behaviors</a:t>
            </a:r>
            <a:endParaRPr lang="en-US" dirty="0"/>
          </a:p>
        </p:txBody>
      </p:sp>
      <p:sp>
        <p:nvSpPr>
          <p:cNvPr id="4" name="Slide Number Placeholder 3"/>
          <p:cNvSpPr>
            <a:spLocks noGrp="1"/>
          </p:cNvSpPr>
          <p:nvPr>
            <p:ph type="sldNum" sz="quarter" idx="10"/>
          </p:nvPr>
        </p:nvSpPr>
        <p:spPr/>
        <p:txBody>
          <a:bodyPr/>
          <a:lstStyle/>
          <a:p>
            <a:fld id="{833EA6C6-B9CA-4957-97F2-3E2385B20012}" type="slidenum">
              <a:rPr lang="en-US" smtClean="0"/>
              <a:t>13</a:t>
            </a:fld>
            <a:endParaRPr lang="en-US"/>
          </a:p>
        </p:txBody>
      </p:sp>
    </p:spTree>
    <p:extLst>
      <p:ext uri="{BB962C8B-B14F-4D97-AF65-F5344CB8AC3E}">
        <p14:creationId xmlns:p14="http://schemas.microsoft.com/office/powerpoint/2010/main" val="36772040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actions or behaviors of the parents are critical when it comes to this attachment. This is due to the fact that the children will get confused on the actions of the parent which may vary from one of being happy to sad. </a:t>
            </a:r>
            <a:r>
              <a:rPr lang="en-US" dirty="0"/>
              <a:t>(</a:t>
            </a:r>
            <a:r>
              <a:rPr lang="en-US" dirty="0" err="1"/>
              <a:t>Henschel</a:t>
            </a:r>
            <a:r>
              <a:rPr lang="en-US" dirty="0"/>
              <a:t>, </a:t>
            </a:r>
            <a:r>
              <a:rPr lang="en-US" dirty="0" err="1"/>
              <a:t>Nandrino</a:t>
            </a:r>
            <a:r>
              <a:rPr lang="en-US" baseline="0" dirty="0"/>
              <a:t> </a:t>
            </a:r>
            <a:r>
              <a:rPr lang="en-US" dirty="0"/>
              <a:t>&amp; </a:t>
            </a:r>
            <a:r>
              <a:rPr lang="en-US" dirty="0" err="1"/>
              <a:t>Doba</a:t>
            </a:r>
            <a:r>
              <a:rPr lang="en-US" dirty="0"/>
              <a:t>, 2020).</a:t>
            </a:r>
            <a:r>
              <a:rPr lang="en-US" baseline="0" dirty="0"/>
              <a:t>The parents may be loving to the kids in one minute and then become harsh to them. The change in attitude is something that confuses the children even more as they are not sure of what is really happening. They therefore learn this and develop the attitude as they grow up. The behavior can be said to be connected to an unhealthy childhood environment that may include assault and violence. The children who experience this grow up detesting some of the behaviors and actions and this is manifested once they are old enough. They tend to show this behavior due to the pain that they underwent. It is the most extreme of the attachment as it contains lot of insecurity in them.</a:t>
            </a:r>
            <a:endParaRPr lang="en-US" dirty="0"/>
          </a:p>
        </p:txBody>
      </p:sp>
      <p:sp>
        <p:nvSpPr>
          <p:cNvPr id="4" name="Slide Number Placeholder 3"/>
          <p:cNvSpPr>
            <a:spLocks noGrp="1"/>
          </p:cNvSpPr>
          <p:nvPr>
            <p:ph type="sldNum" sz="quarter" idx="10"/>
          </p:nvPr>
        </p:nvSpPr>
        <p:spPr/>
        <p:txBody>
          <a:bodyPr/>
          <a:lstStyle/>
          <a:p>
            <a:fld id="{833EA6C6-B9CA-4957-97F2-3E2385B20012}" type="slidenum">
              <a:rPr lang="en-US" smtClean="0"/>
              <a:t>14</a:t>
            </a:fld>
            <a:endParaRPr lang="en-US"/>
          </a:p>
        </p:txBody>
      </p:sp>
    </p:spTree>
    <p:extLst>
      <p:ext uri="{BB962C8B-B14F-4D97-AF65-F5344CB8AC3E}">
        <p14:creationId xmlns:p14="http://schemas.microsoft.com/office/powerpoint/2010/main" val="6281860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of the scholars have pointed out to a resemblance of the disorganized attachment with that of avoidance attachment. This is due to</a:t>
            </a:r>
            <a:r>
              <a:rPr lang="en-US" baseline="0" dirty="0"/>
              <a:t> the context in which they both apply. It is important to note that there is a difference between the two in that disorganized attachment manifest itself  as low self esteem and a negative aspect of life. Individuals exhibit different or confused set of behaviors from time to time. This is different from the avoidance attachment which mainly deals with the withdrawal of the individual from participating in group activities or relating with others </a:t>
            </a:r>
            <a:r>
              <a:rPr lang="en-US" dirty="0"/>
              <a:t>(Christian, </a:t>
            </a:r>
            <a:r>
              <a:rPr lang="en-US" dirty="0" err="1"/>
              <a:t>Sellbom</a:t>
            </a:r>
            <a:r>
              <a:rPr lang="en-US" baseline="0" dirty="0"/>
              <a:t> </a:t>
            </a:r>
            <a:r>
              <a:rPr lang="en-US" dirty="0"/>
              <a:t>&amp; Wilkinson, 2017). </a:t>
            </a:r>
            <a:r>
              <a:rPr lang="en-US" baseline="0" dirty="0"/>
              <a:t>The individual refrains completely from associating with other people while the individual in disorganized attachment may feel a sense of affection once in a while. Individual who have this kid of attachment also find it difficult to soothe themselves.</a:t>
            </a:r>
            <a:endParaRPr lang="en-US" dirty="0"/>
          </a:p>
        </p:txBody>
      </p:sp>
      <p:sp>
        <p:nvSpPr>
          <p:cNvPr id="4" name="Slide Number Placeholder 3"/>
          <p:cNvSpPr>
            <a:spLocks noGrp="1"/>
          </p:cNvSpPr>
          <p:nvPr>
            <p:ph type="sldNum" sz="quarter" idx="10"/>
          </p:nvPr>
        </p:nvSpPr>
        <p:spPr/>
        <p:txBody>
          <a:bodyPr/>
          <a:lstStyle/>
          <a:p>
            <a:fld id="{833EA6C6-B9CA-4957-97F2-3E2385B20012}" type="slidenum">
              <a:rPr lang="en-US" smtClean="0"/>
              <a:t>15</a:t>
            </a:fld>
            <a:endParaRPr lang="en-US"/>
          </a:p>
        </p:txBody>
      </p:sp>
    </p:spTree>
    <p:extLst>
      <p:ext uri="{BB962C8B-B14F-4D97-AF65-F5344CB8AC3E}">
        <p14:creationId xmlns:p14="http://schemas.microsoft.com/office/powerpoint/2010/main" val="12774399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journal on</a:t>
            </a:r>
            <a:r>
              <a:rPr lang="en-US" baseline="0" dirty="0"/>
              <a:t> development of attachment styles is critical in enabling us to know of the different attachment styles and how they are manifested in human beings (</a:t>
            </a:r>
            <a:r>
              <a:rPr lang="en-US" dirty="0"/>
              <a:t>Fraley</a:t>
            </a:r>
            <a:r>
              <a:rPr lang="en-US" baseline="0" dirty="0"/>
              <a:t> </a:t>
            </a:r>
            <a:r>
              <a:rPr lang="en-US" dirty="0"/>
              <a:t>&amp; </a:t>
            </a:r>
            <a:r>
              <a:rPr lang="en-US" dirty="0" err="1"/>
              <a:t>Roisman</a:t>
            </a:r>
            <a:r>
              <a:rPr lang="en-US" dirty="0"/>
              <a:t>, 2019). </a:t>
            </a:r>
            <a:r>
              <a:rPr lang="en-US" baseline="0" dirty="0"/>
              <a:t>Through the journal, we are able to learn of how the relationship of human beings is affected by the attachment and the difference that exist between them. Each and every one of the attachment carries with it significant meaning when it comes to the issue of emotional closeness and attachments. The understanding of this has been done through the use of psychological and ethological concepts that define to a great extent the issue of attachments.</a:t>
            </a:r>
            <a:endParaRPr lang="en-US" dirty="0"/>
          </a:p>
        </p:txBody>
      </p:sp>
      <p:sp>
        <p:nvSpPr>
          <p:cNvPr id="4" name="Slide Number Placeholder 3"/>
          <p:cNvSpPr>
            <a:spLocks noGrp="1"/>
          </p:cNvSpPr>
          <p:nvPr>
            <p:ph type="sldNum" sz="quarter" idx="10"/>
          </p:nvPr>
        </p:nvSpPr>
        <p:spPr/>
        <p:txBody>
          <a:bodyPr/>
          <a:lstStyle/>
          <a:p>
            <a:fld id="{833EA6C6-B9CA-4957-97F2-3E2385B20012}" type="slidenum">
              <a:rPr lang="en-US" smtClean="0"/>
              <a:t>16</a:t>
            </a:fld>
            <a:endParaRPr lang="en-US"/>
          </a:p>
        </p:txBody>
      </p:sp>
    </p:spTree>
    <p:extLst>
      <p:ext uri="{BB962C8B-B14F-4D97-AF65-F5344CB8AC3E}">
        <p14:creationId xmlns:p14="http://schemas.microsoft.com/office/powerpoint/2010/main" val="30774475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to note that adults are both secure and</a:t>
            </a:r>
            <a:r>
              <a:rPr lang="en-US" baseline="0" dirty="0"/>
              <a:t> </a:t>
            </a:r>
            <a:r>
              <a:rPr lang="en-US" dirty="0"/>
              <a:t>insecure in their day to day lives. This is to say that there are those that will feel secure as they go on with their business while there are those that are insecure with almost every aspect of their lives. This is as a result of</a:t>
            </a:r>
            <a:r>
              <a:rPr lang="en-US" baseline="0" dirty="0"/>
              <a:t> experiences that they may have had and the behavior that they encountered. It is however important to note that early experiences do not necessarily determine the adult outcome (</a:t>
            </a:r>
            <a:r>
              <a:rPr lang="en-US" dirty="0"/>
              <a:t>Fraley</a:t>
            </a:r>
            <a:r>
              <a:rPr lang="en-US" baseline="0" dirty="0"/>
              <a:t> </a:t>
            </a:r>
            <a:r>
              <a:rPr lang="en-US" dirty="0"/>
              <a:t>&amp; </a:t>
            </a:r>
            <a:r>
              <a:rPr lang="en-US" dirty="0" err="1"/>
              <a:t>Roisman</a:t>
            </a:r>
            <a:r>
              <a:rPr lang="en-US" dirty="0"/>
              <a:t>, 2019). </a:t>
            </a:r>
            <a:r>
              <a:rPr lang="en-US" baseline="0" dirty="0"/>
              <a:t>The experiences that one may have may not affect the manner in which one may behave in the future. Attachment styles have been found to be more malleable or profound in childhood and adolescence as compared to adulthood. This is due to the fact that they are young and developing at this stage and thus they adopt the behaviors more easily. There has been some instances in which adult attachment has been seen to have it roots from the caregiving experiences that children have in the past.</a:t>
            </a:r>
            <a:endParaRPr lang="en-US" dirty="0"/>
          </a:p>
        </p:txBody>
      </p:sp>
      <p:sp>
        <p:nvSpPr>
          <p:cNvPr id="4" name="Slide Number Placeholder 3"/>
          <p:cNvSpPr>
            <a:spLocks noGrp="1"/>
          </p:cNvSpPr>
          <p:nvPr>
            <p:ph type="sldNum" sz="quarter" idx="10"/>
          </p:nvPr>
        </p:nvSpPr>
        <p:spPr/>
        <p:txBody>
          <a:bodyPr/>
          <a:lstStyle/>
          <a:p>
            <a:fld id="{833EA6C6-B9CA-4957-97F2-3E2385B20012}" type="slidenum">
              <a:rPr lang="en-US" smtClean="0"/>
              <a:t>17</a:t>
            </a:fld>
            <a:endParaRPr lang="en-US"/>
          </a:p>
        </p:txBody>
      </p:sp>
    </p:spTree>
    <p:extLst>
      <p:ext uri="{BB962C8B-B14F-4D97-AF65-F5344CB8AC3E}">
        <p14:creationId xmlns:p14="http://schemas.microsoft.com/office/powerpoint/2010/main" val="2855862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article mainly focuses on the kind of attachment</a:t>
            </a:r>
            <a:r>
              <a:rPr lang="en-US" baseline="0" dirty="0"/>
              <a:t> that are shown by children who may be experiencing alternative care other than that of their parents. They are significantly brought up in a different manner as opposed to how the real parent would raise them. This is something that makes them develop certain behaviors and attitudes that develops as they grow old. There are many challenges that they undergo which contributes to this kind of behaviors. In most of the cases, children who have been brought up in alternative care have been seen to adopt the avoidance attachment in that they feel unwanted and unloved by the society</a:t>
            </a:r>
            <a:r>
              <a:rPr lang="en-US" dirty="0"/>
              <a:t> (</a:t>
            </a:r>
            <a:r>
              <a:rPr lang="en-US" dirty="0" err="1"/>
              <a:t>Quiroga</a:t>
            </a:r>
            <a:r>
              <a:rPr lang="en-US" baseline="0" dirty="0"/>
              <a:t> </a:t>
            </a:r>
            <a:r>
              <a:rPr lang="en-US" dirty="0"/>
              <a:t>&amp; Hamilton-</a:t>
            </a:r>
            <a:r>
              <a:rPr lang="en-US" dirty="0" err="1"/>
              <a:t>Giachritsis</a:t>
            </a:r>
            <a:r>
              <a:rPr lang="en-US" dirty="0"/>
              <a:t>, 2016).</a:t>
            </a:r>
            <a:r>
              <a:rPr lang="en-US" baseline="0" dirty="0"/>
              <a:t> This is something that makes them shy away from other people. They generally become more aggressive in their behaviors which is different from one that they would have adopted with their parents.</a:t>
            </a:r>
            <a:endParaRPr lang="en-US" dirty="0"/>
          </a:p>
        </p:txBody>
      </p:sp>
      <p:sp>
        <p:nvSpPr>
          <p:cNvPr id="4" name="Slide Number Placeholder 3"/>
          <p:cNvSpPr>
            <a:spLocks noGrp="1"/>
          </p:cNvSpPr>
          <p:nvPr>
            <p:ph type="sldNum" sz="quarter" idx="10"/>
          </p:nvPr>
        </p:nvSpPr>
        <p:spPr/>
        <p:txBody>
          <a:bodyPr/>
          <a:lstStyle/>
          <a:p>
            <a:fld id="{833EA6C6-B9CA-4957-97F2-3E2385B20012}" type="slidenum">
              <a:rPr lang="en-US" smtClean="0"/>
              <a:t>18</a:t>
            </a:fld>
            <a:endParaRPr lang="en-US"/>
          </a:p>
        </p:txBody>
      </p:sp>
    </p:spTree>
    <p:extLst>
      <p:ext uri="{BB962C8B-B14F-4D97-AF65-F5344CB8AC3E}">
        <p14:creationId xmlns:p14="http://schemas.microsoft.com/office/powerpoint/2010/main" val="34137822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Attachment styles is an important concept in making</a:t>
            </a:r>
            <a:r>
              <a:rPr lang="en-US" baseline="0" dirty="0"/>
              <a:t> us understand why different human beings behave in certain ways and the reason for the emotional close ness that is witnessed among people. Therefore ,there is need to completely understand the different types of attachment that exist  in order for one to be able to deal with different people easily. It is important to note that the different behaviors shown by different people depends on the attachment that they have and thus its is critical to identify the attachment styles and thus relate even better with people. Those who exhibit certain  attachment styles like avoidance should be appreciated in society and not viewed as outsiders. They need to be brought closer to the society as opposed to being chased away.</a:t>
            </a:r>
            <a:endParaRPr lang="en-US" dirty="0"/>
          </a:p>
        </p:txBody>
      </p:sp>
      <p:sp>
        <p:nvSpPr>
          <p:cNvPr id="4" name="Slide Number Placeholder 3"/>
          <p:cNvSpPr>
            <a:spLocks noGrp="1"/>
          </p:cNvSpPr>
          <p:nvPr>
            <p:ph type="sldNum" sz="quarter" idx="10"/>
          </p:nvPr>
        </p:nvSpPr>
        <p:spPr/>
        <p:txBody>
          <a:bodyPr/>
          <a:lstStyle/>
          <a:p>
            <a:fld id="{833EA6C6-B9CA-4957-97F2-3E2385B20012}" type="slidenum">
              <a:rPr lang="en-US" smtClean="0"/>
              <a:t>19</a:t>
            </a:fld>
            <a:endParaRPr lang="en-US"/>
          </a:p>
        </p:txBody>
      </p:sp>
    </p:spTree>
    <p:extLst>
      <p:ext uri="{BB962C8B-B14F-4D97-AF65-F5344CB8AC3E}">
        <p14:creationId xmlns:p14="http://schemas.microsoft.com/office/powerpoint/2010/main" val="3893075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B50315C-36E4-4E3B-AD12-9BF2A387A3A7}" type="datetimeFigureOut">
              <a:rPr lang="en-US" smtClean="0"/>
              <a:t>3/21/2020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A27284-195D-4085-9C84-8219BD852A45}" type="slidenum">
              <a:rPr lang="en-US" smtClean="0"/>
              <a:t>‹#›</a:t>
            </a:fld>
            <a:endParaRPr lang="en-US"/>
          </a:p>
        </p:txBody>
      </p:sp>
    </p:spTree>
    <p:extLst>
      <p:ext uri="{BB962C8B-B14F-4D97-AF65-F5344CB8AC3E}">
        <p14:creationId xmlns:p14="http://schemas.microsoft.com/office/powerpoint/2010/main" val="1381920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8B50315C-36E4-4E3B-AD12-9BF2A387A3A7}" type="datetimeFigureOut">
              <a:rPr lang="en-US" smtClean="0"/>
              <a:t>3/21/2020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A27284-195D-4085-9C84-8219BD852A45}" type="slidenum">
              <a:rPr lang="en-US" smtClean="0"/>
              <a:t>‹#›</a:t>
            </a:fld>
            <a:endParaRPr lang="en-US"/>
          </a:p>
        </p:txBody>
      </p:sp>
    </p:spTree>
    <p:extLst>
      <p:ext uri="{BB962C8B-B14F-4D97-AF65-F5344CB8AC3E}">
        <p14:creationId xmlns:p14="http://schemas.microsoft.com/office/powerpoint/2010/main" val="2782941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B50315C-36E4-4E3B-AD12-9BF2A387A3A7}" type="datetimeFigureOut">
              <a:rPr lang="en-US" smtClean="0"/>
              <a:t>3/21/2020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A27284-195D-4085-9C84-8219BD852A45}" type="slidenum">
              <a:rPr lang="en-US" smtClean="0"/>
              <a:t>‹#›</a:t>
            </a:fld>
            <a:endParaRPr lang="en-US"/>
          </a:p>
        </p:txBody>
      </p:sp>
    </p:spTree>
    <p:extLst>
      <p:ext uri="{BB962C8B-B14F-4D97-AF65-F5344CB8AC3E}">
        <p14:creationId xmlns:p14="http://schemas.microsoft.com/office/powerpoint/2010/main" val="1313709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B50315C-36E4-4E3B-AD12-9BF2A387A3A7}" type="datetimeFigureOut">
              <a:rPr lang="en-US" smtClean="0"/>
              <a:t>3/21/2020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A27284-195D-4085-9C84-8219BD852A45}" type="slidenum">
              <a:rPr lang="en-US" smtClean="0"/>
              <a:t>‹#›</a:t>
            </a:fld>
            <a:endParaRPr lang="en-US"/>
          </a:p>
        </p:txBody>
      </p:sp>
    </p:spTree>
    <p:extLst>
      <p:ext uri="{BB962C8B-B14F-4D97-AF65-F5344CB8AC3E}">
        <p14:creationId xmlns:p14="http://schemas.microsoft.com/office/powerpoint/2010/main" val="2331073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B50315C-36E4-4E3B-AD12-9BF2A387A3A7}" type="datetimeFigureOut">
              <a:rPr lang="en-US" smtClean="0"/>
              <a:t>3/21/2020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A27284-195D-4085-9C84-8219BD852A45}" type="slidenum">
              <a:rPr lang="en-US" smtClean="0"/>
              <a:t>‹#›</a:t>
            </a:fld>
            <a:endParaRPr lang="en-US"/>
          </a:p>
        </p:txBody>
      </p:sp>
    </p:spTree>
    <p:extLst>
      <p:ext uri="{BB962C8B-B14F-4D97-AF65-F5344CB8AC3E}">
        <p14:creationId xmlns:p14="http://schemas.microsoft.com/office/powerpoint/2010/main" val="3104837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8B50315C-36E4-4E3B-AD12-9BF2A387A3A7}" type="datetimeFigureOut">
              <a:rPr lang="en-US" smtClean="0"/>
              <a:t>3/21/2020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21A27284-195D-4085-9C84-8219BD852A45}" type="slidenum">
              <a:rPr lang="en-US" smtClean="0"/>
              <a:t>‹#›</a:t>
            </a:fld>
            <a:endParaRPr lang="en-US"/>
          </a:p>
        </p:txBody>
      </p:sp>
    </p:spTree>
    <p:extLst>
      <p:ext uri="{BB962C8B-B14F-4D97-AF65-F5344CB8AC3E}">
        <p14:creationId xmlns:p14="http://schemas.microsoft.com/office/powerpoint/2010/main" val="1437701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8B50315C-36E4-4E3B-AD12-9BF2A387A3A7}" type="datetimeFigureOut">
              <a:rPr lang="en-US" smtClean="0"/>
              <a:t>3/21/2020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21A27284-195D-4085-9C84-8219BD852A45}" type="slidenum">
              <a:rPr lang="en-US" smtClean="0"/>
              <a:t>‹#›</a:t>
            </a:fld>
            <a:endParaRPr lang="en-US"/>
          </a:p>
        </p:txBody>
      </p:sp>
    </p:spTree>
    <p:extLst>
      <p:ext uri="{BB962C8B-B14F-4D97-AF65-F5344CB8AC3E}">
        <p14:creationId xmlns:p14="http://schemas.microsoft.com/office/powerpoint/2010/main" val="23222372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8B50315C-36E4-4E3B-AD12-9BF2A387A3A7}" type="datetimeFigureOut">
              <a:rPr lang="en-US" smtClean="0"/>
              <a:t>3/21/2020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21A27284-195D-4085-9C84-8219BD852A45}" type="slidenum">
              <a:rPr lang="en-US" smtClean="0"/>
              <a:t>‹#›</a:t>
            </a:fld>
            <a:endParaRPr lang="en-US"/>
          </a:p>
        </p:txBody>
      </p:sp>
    </p:spTree>
    <p:extLst>
      <p:ext uri="{BB962C8B-B14F-4D97-AF65-F5344CB8AC3E}">
        <p14:creationId xmlns:p14="http://schemas.microsoft.com/office/powerpoint/2010/main" val="125476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B50315C-36E4-4E3B-AD12-9BF2A387A3A7}" type="datetimeFigureOut">
              <a:rPr lang="en-US" smtClean="0"/>
              <a:t>3/21/2020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A27284-195D-4085-9C84-8219BD852A45}" type="slidenum">
              <a:rPr lang="en-US" smtClean="0"/>
              <a:t>‹#›</a:t>
            </a:fld>
            <a:endParaRPr lang="en-US"/>
          </a:p>
        </p:txBody>
      </p:sp>
    </p:spTree>
    <p:extLst>
      <p:ext uri="{BB962C8B-B14F-4D97-AF65-F5344CB8AC3E}">
        <p14:creationId xmlns:p14="http://schemas.microsoft.com/office/powerpoint/2010/main" val="3594945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B50315C-36E4-4E3B-AD12-9BF2A387A3A7}" type="datetimeFigureOut">
              <a:rPr lang="en-US" smtClean="0"/>
              <a:t>3/21/2020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A27284-195D-4085-9C84-8219BD852A45}" type="slidenum">
              <a:rPr lang="en-US" smtClean="0"/>
              <a:t>‹#›</a:t>
            </a:fld>
            <a:endParaRPr lang="en-US"/>
          </a:p>
        </p:txBody>
      </p:sp>
    </p:spTree>
    <p:extLst>
      <p:ext uri="{BB962C8B-B14F-4D97-AF65-F5344CB8AC3E}">
        <p14:creationId xmlns:p14="http://schemas.microsoft.com/office/powerpoint/2010/main" val="175024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B50315C-36E4-4E3B-AD12-9BF2A387A3A7}" type="datetimeFigureOut">
              <a:rPr lang="en-US" smtClean="0"/>
              <a:t>3/21/2020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A27284-195D-4085-9C84-8219BD852A45}" type="slidenum">
              <a:rPr lang="en-US" smtClean="0"/>
              <a:t>‹#›</a:t>
            </a:fld>
            <a:endParaRPr lang="en-US"/>
          </a:p>
        </p:txBody>
      </p:sp>
    </p:spTree>
    <p:extLst>
      <p:ext uri="{BB962C8B-B14F-4D97-AF65-F5344CB8AC3E}">
        <p14:creationId xmlns:p14="http://schemas.microsoft.com/office/powerpoint/2010/main" val="4982129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B50315C-36E4-4E3B-AD12-9BF2A387A3A7}" type="datetimeFigureOut">
              <a:rPr lang="en-US" smtClean="0"/>
              <a:t>3/21/2020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A27284-195D-4085-9C84-8219BD852A45}"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2281328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B50315C-36E4-4E3B-AD12-9BF2A387A3A7}" type="datetimeFigureOut">
              <a:rPr lang="en-US" smtClean="0"/>
              <a:t>3/21/2020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A27284-195D-4085-9C84-8219BD852A45}" type="slidenum">
              <a:rPr lang="en-US" smtClean="0"/>
              <a:t>‹#›</a:t>
            </a:fld>
            <a:endParaRPr lang="en-US"/>
          </a:p>
        </p:txBody>
      </p:sp>
    </p:spTree>
    <p:extLst>
      <p:ext uri="{BB962C8B-B14F-4D97-AF65-F5344CB8AC3E}">
        <p14:creationId xmlns:p14="http://schemas.microsoft.com/office/powerpoint/2010/main" val="12326218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B50315C-36E4-4E3B-AD12-9BF2A387A3A7}" type="datetimeFigureOut">
              <a:rPr lang="en-US" smtClean="0"/>
              <a:t>3/21/2020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A27284-195D-4085-9C84-8219BD852A45}" type="slidenum">
              <a:rPr lang="en-US" smtClean="0"/>
              <a:t>‹#›</a:t>
            </a:fld>
            <a:endParaRPr lang="en-US"/>
          </a:p>
        </p:txBody>
      </p:sp>
    </p:spTree>
    <p:extLst>
      <p:ext uri="{BB962C8B-B14F-4D97-AF65-F5344CB8AC3E}">
        <p14:creationId xmlns:p14="http://schemas.microsoft.com/office/powerpoint/2010/main" val="36765135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B50315C-36E4-4E3B-AD12-9BF2A387A3A7}" type="datetimeFigureOut">
              <a:rPr lang="en-US" smtClean="0"/>
              <a:t>3/21/2020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A27284-195D-4085-9C84-8219BD852A45}" type="slidenum">
              <a:rPr lang="en-US" smtClean="0"/>
              <a:t>‹#›</a:t>
            </a:fld>
            <a:endParaRPr lang="en-US"/>
          </a:p>
        </p:txBody>
      </p:sp>
    </p:spTree>
    <p:extLst>
      <p:ext uri="{BB962C8B-B14F-4D97-AF65-F5344CB8AC3E}">
        <p14:creationId xmlns:p14="http://schemas.microsoft.com/office/powerpoint/2010/main" val="28220059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50315C-36E4-4E3B-AD12-9BF2A387A3A7}" type="datetimeFigureOut">
              <a:rPr lang="en-US" smtClean="0"/>
              <a:t>3/21/2020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A27284-195D-4085-9C84-8219BD852A45}" type="slidenum">
              <a:rPr lang="en-US" smtClean="0"/>
              <a:t>‹#›</a:t>
            </a:fld>
            <a:endParaRPr lang="en-US"/>
          </a:p>
        </p:txBody>
      </p:sp>
    </p:spTree>
    <p:extLst>
      <p:ext uri="{BB962C8B-B14F-4D97-AF65-F5344CB8AC3E}">
        <p14:creationId xmlns:p14="http://schemas.microsoft.com/office/powerpoint/2010/main" val="22329433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50315C-36E4-4E3B-AD12-9BF2A387A3A7}" type="datetimeFigureOut">
              <a:rPr lang="en-US" smtClean="0"/>
              <a:t>3/21/2020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A27284-195D-4085-9C84-8219BD852A45}" type="slidenum">
              <a:rPr lang="en-US" smtClean="0"/>
              <a:t>‹#›</a:t>
            </a:fld>
            <a:endParaRPr lang="en-US"/>
          </a:p>
        </p:txBody>
      </p:sp>
    </p:spTree>
    <p:extLst>
      <p:ext uri="{BB962C8B-B14F-4D97-AF65-F5344CB8AC3E}">
        <p14:creationId xmlns:p14="http://schemas.microsoft.com/office/powerpoint/2010/main" val="1355291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8B50315C-36E4-4E3B-AD12-9BF2A387A3A7}" type="datetimeFigureOut">
              <a:rPr lang="en-US" smtClean="0"/>
              <a:t>3/21/2020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21A27284-195D-4085-9C84-8219BD852A45}" type="slidenum">
              <a:rPr lang="en-US" smtClean="0"/>
              <a:t>‹#›</a:t>
            </a:fld>
            <a:endParaRPr lang="en-US"/>
          </a:p>
        </p:txBody>
      </p:sp>
    </p:spTree>
    <p:extLst>
      <p:ext uri="{BB962C8B-B14F-4D97-AF65-F5344CB8AC3E}">
        <p14:creationId xmlns:p14="http://schemas.microsoft.com/office/powerpoint/2010/main" val="938168005"/>
      </p:ext>
    </p:extLst>
  </p:cSld>
  <p:clrMap bg1="dk1" tx1="lt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48636" y="626302"/>
            <a:ext cx="9144000" cy="4562150"/>
          </a:xfrm>
        </p:spPr>
        <p:txBody>
          <a:bodyPr>
            <a:normAutofit/>
          </a:bodyPr>
          <a:lstStyle/>
          <a:p>
            <a:pPr algn="ctr"/>
            <a:r>
              <a:rPr lang="en-US" sz="4800" dirty="0">
                <a:latin typeface="Times New Roman" panose="02020603050405020304" pitchFamily="18" charset="0"/>
                <a:cs typeface="Times New Roman" panose="02020603050405020304" pitchFamily="18" charset="0"/>
              </a:rPr>
              <a:t> </a:t>
            </a:r>
            <a:br>
              <a:rPr lang="en-US" sz="4800" dirty="0">
                <a:latin typeface="Times New Roman" panose="02020603050405020304" pitchFamily="18" charset="0"/>
                <a:cs typeface="Times New Roman" panose="02020603050405020304" pitchFamily="18" charset="0"/>
              </a:rPr>
            </a:br>
            <a:r>
              <a:rPr lang="en-US" sz="4800" dirty="0">
                <a:latin typeface="Times New Roman" panose="02020603050405020304" pitchFamily="18" charset="0"/>
                <a:cs typeface="Times New Roman" panose="02020603050405020304" pitchFamily="18" charset="0"/>
              </a:rPr>
              <a:t>ATTACHMENT STYLES</a:t>
            </a:r>
            <a:br>
              <a:rPr lang="en-US" sz="4800" dirty="0">
                <a:latin typeface="Times New Roman" panose="02020603050405020304" pitchFamily="18" charset="0"/>
                <a:cs typeface="Times New Roman" panose="02020603050405020304" pitchFamily="18" charset="0"/>
              </a:rPr>
            </a:br>
            <a:r>
              <a:rPr lang="en-US" sz="4800" dirty="0">
                <a:latin typeface="Times New Roman" panose="02020603050405020304" pitchFamily="18" charset="0"/>
                <a:cs typeface="Times New Roman" panose="02020603050405020304" pitchFamily="18" charset="0"/>
              </a:rPr>
              <a:t>Student’s Name</a:t>
            </a:r>
            <a:br>
              <a:rPr lang="en-US" sz="4800" dirty="0">
                <a:latin typeface="Times New Roman" panose="02020603050405020304" pitchFamily="18" charset="0"/>
                <a:cs typeface="Times New Roman" panose="02020603050405020304" pitchFamily="18" charset="0"/>
              </a:rPr>
            </a:br>
            <a:r>
              <a:rPr lang="en-US" sz="4800" dirty="0">
                <a:latin typeface="Times New Roman" panose="02020603050405020304" pitchFamily="18" charset="0"/>
                <a:cs typeface="Times New Roman" panose="02020603050405020304" pitchFamily="18" charset="0"/>
              </a:rPr>
              <a:t>Institutional Affiliation</a:t>
            </a:r>
            <a:br>
              <a:rPr lang="en-US" sz="4800" dirty="0">
                <a:latin typeface="Times New Roman" panose="02020603050405020304" pitchFamily="18" charset="0"/>
                <a:cs typeface="Times New Roman" panose="02020603050405020304" pitchFamily="18" charset="0"/>
              </a:rPr>
            </a:br>
            <a:r>
              <a:rPr lang="en-US" sz="4800" dirty="0">
                <a:latin typeface="Times New Roman" panose="02020603050405020304" pitchFamily="18" charset="0"/>
                <a:cs typeface="Times New Roman" panose="02020603050405020304" pitchFamily="18" charset="0"/>
              </a:rPr>
              <a:t>Date of Submission</a:t>
            </a:r>
            <a:br>
              <a:rPr lang="en-US" sz="4800" dirty="0">
                <a:latin typeface="Times New Roman" panose="02020603050405020304" pitchFamily="18" charset="0"/>
                <a:cs typeface="Times New Roman" panose="02020603050405020304" pitchFamily="18" charset="0"/>
              </a:rPr>
            </a:br>
            <a:endParaRPr lang="en-US" sz="4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49073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Introduction</a:t>
            </a:r>
          </a:p>
        </p:txBody>
      </p:sp>
      <p:sp>
        <p:nvSpPr>
          <p:cNvPr id="3" name="Content Placeholder 2"/>
          <p:cNvSpPr>
            <a:spLocks noGrp="1"/>
          </p:cNvSpPr>
          <p:nvPr>
            <p:ph idx="1"/>
          </p:nvPr>
        </p:nvSpPr>
        <p:spPr>
          <a:xfrm>
            <a:off x="1103312" y="1604514"/>
            <a:ext cx="8946541" cy="4643886"/>
          </a:xfrm>
        </p:spPr>
        <p:txBody>
          <a:bodyPr>
            <a:normAutofit/>
          </a:bodyPr>
          <a:lstStyle/>
          <a:p>
            <a:r>
              <a:rPr lang="en-US" sz="2400" dirty="0"/>
              <a:t>Attachment theory describes the nature of emotional attachment between humans</a:t>
            </a:r>
          </a:p>
          <a:p>
            <a:r>
              <a:rPr lang="en-US" sz="2400" dirty="0"/>
              <a:t>It is a psychological, evolutional and ethological theory concerning relationships of humans.</a:t>
            </a:r>
          </a:p>
          <a:p>
            <a:r>
              <a:rPr lang="en-US" sz="2400" dirty="0"/>
              <a:t>It seeks to explain how humans re related and the attachment that they have.</a:t>
            </a:r>
          </a:p>
          <a:p>
            <a:r>
              <a:rPr lang="en-US" sz="2400" dirty="0"/>
              <a:t>This is based on human development and growth</a:t>
            </a:r>
          </a:p>
          <a:p>
            <a:endParaRPr lang="en-US" sz="2400" dirty="0"/>
          </a:p>
        </p:txBody>
      </p:sp>
    </p:spTree>
    <p:extLst>
      <p:ext uri="{BB962C8B-B14F-4D97-AF65-F5344CB8AC3E}">
        <p14:creationId xmlns:p14="http://schemas.microsoft.com/office/powerpoint/2010/main" val="1658297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Types of Attachment</a:t>
            </a:r>
          </a:p>
        </p:txBody>
      </p:sp>
      <p:sp>
        <p:nvSpPr>
          <p:cNvPr id="3" name="Content Placeholder 2"/>
          <p:cNvSpPr>
            <a:spLocks noGrp="1"/>
          </p:cNvSpPr>
          <p:nvPr>
            <p:ph idx="1"/>
          </p:nvPr>
        </p:nvSpPr>
        <p:spPr/>
        <p:txBody>
          <a:bodyPr>
            <a:normAutofit/>
          </a:bodyPr>
          <a:lstStyle/>
          <a:p>
            <a:r>
              <a:rPr lang="en-US" sz="2400" dirty="0"/>
              <a:t>Phycologists identify about four types of attachment in relation to human growth and development</a:t>
            </a:r>
          </a:p>
          <a:p>
            <a:pPr lvl="2"/>
            <a:r>
              <a:rPr lang="en-US" sz="2400" dirty="0"/>
              <a:t>Secure attachment</a:t>
            </a:r>
          </a:p>
          <a:p>
            <a:pPr lvl="2"/>
            <a:r>
              <a:rPr lang="en-US" sz="2400" dirty="0"/>
              <a:t>Avoidant attachment</a:t>
            </a:r>
          </a:p>
          <a:p>
            <a:pPr lvl="2"/>
            <a:r>
              <a:rPr lang="en-US" sz="2400" dirty="0"/>
              <a:t>Anxious attachment</a:t>
            </a:r>
          </a:p>
          <a:p>
            <a:pPr lvl="2"/>
            <a:r>
              <a:rPr lang="en-US" sz="2400" dirty="0"/>
              <a:t>Disorganized attachment</a:t>
            </a:r>
          </a:p>
        </p:txBody>
      </p:sp>
    </p:spTree>
    <p:extLst>
      <p:ext uri="{BB962C8B-B14F-4D97-AF65-F5344CB8AC3E}">
        <p14:creationId xmlns:p14="http://schemas.microsoft.com/office/powerpoint/2010/main" val="2957967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Secure Attachment</a:t>
            </a:r>
          </a:p>
        </p:txBody>
      </p:sp>
      <p:sp>
        <p:nvSpPr>
          <p:cNvPr id="3" name="Content Placeholder 2"/>
          <p:cNvSpPr>
            <a:spLocks noGrp="1"/>
          </p:cNvSpPr>
          <p:nvPr>
            <p:ph idx="1"/>
          </p:nvPr>
        </p:nvSpPr>
        <p:spPr>
          <a:xfrm>
            <a:off x="1103312" y="1570008"/>
            <a:ext cx="8946541" cy="4678391"/>
          </a:xfrm>
        </p:spPr>
        <p:txBody>
          <a:bodyPr/>
          <a:lstStyle/>
          <a:p>
            <a:r>
              <a:rPr lang="en-US" dirty="0"/>
              <a:t>It is also referred to as autonomous attachment.</a:t>
            </a:r>
          </a:p>
          <a:p>
            <a:r>
              <a:rPr lang="en-US" dirty="0"/>
              <a:t>It is an attachment style characterized by a positive view of self, other and relationship.</a:t>
            </a:r>
          </a:p>
          <a:p>
            <a:r>
              <a:rPr lang="en-US" dirty="0"/>
              <a:t>It is a form of attachment that is mostly shown by children and adults.</a:t>
            </a:r>
          </a:p>
          <a:p>
            <a:r>
              <a:rPr lang="en-US" dirty="0"/>
              <a:t>Children feel protected  by they  caregivers and are assured of being safe around them.</a:t>
            </a:r>
          </a:p>
          <a:p>
            <a:r>
              <a:rPr lang="en-US" dirty="0"/>
              <a:t>They tend to show some form of distress whenever the caregiver leaves </a:t>
            </a:r>
          </a:p>
          <a:p>
            <a:endParaRPr lang="en-US" dirty="0"/>
          </a:p>
          <a:p>
            <a:endParaRPr lang="en-US" dirty="0"/>
          </a:p>
        </p:txBody>
      </p:sp>
    </p:spTree>
    <p:extLst>
      <p:ext uri="{BB962C8B-B14F-4D97-AF65-F5344CB8AC3E}">
        <p14:creationId xmlns:p14="http://schemas.microsoft.com/office/powerpoint/2010/main" val="3844983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7651" y="609601"/>
            <a:ext cx="9404723" cy="1151795"/>
          </a:xfrm>
        </p:spPr>
        <p:txBody>
          <a:bodyPr/>
          <a:lstStyle/>
          <a:p>
            <a:pPr algn="ctr"/>
            <a:r>
              <a:rPr lang="en-US" dirty="0"/>
              <a:t>Secure Attachment Continuation 1</a:t>
            </a:r>
          </a:p>
        </p:txBody>
      </p:sp>
      <p:sp>
        <p:nvSpPr>
          <p:cNvPr id="3" name="Content Placeholder 2"/>
          <p:cNvSpPr>
            <a:spLocks noGrp="1"/>
          </p:cNvSpPr>
          <p:nvPr>
            <p:ph idx="1"/>
          </p:nvPr>
        </p:nvSpPr>
        <p:spPr/>
        <p:txBody>
          <a:bodyPr/>
          <a:lstStyle/>
          <a:p>
            <a:r>
              <a:rPr lang="en-US" dirty="0"/>
              <a:t>The children compose themselves after some few minutes once they determine they will return.</a:t>
            </a:r>
          </a:p>
          <a:p>
            <a:r>
              <a:rPr lang="en-US" dirty="0"/>
              <a:t>The children always tend to prefer parents as opposed to strangers.</a:t>
            </a:r>
          </a:p>
          <a:p>
            <a:r>
              <a:rPr lang="en-US" dirty="0"/>
              <a:t>They seek comfort from the parent whenever they are frightened.</a:t>
            </a:r>
          </a:p>
          <a:p>
            <a:r>
              <a:rPr lang="en-US" dirty="0"/>
              <a:t>Secure attachment enables adults to have trusting and long lasting relationships.</a:t>
            </a:r>
          </a:p>
          <a:p>
            <a:endParaRPr lang="en-US" dirty="0"/>
          </a:p>
        </p:txBody>
      </p:sp>
    </p:spTree>
    <p:extLst>
      <p:ext uri="{BB962C8B-B14F-4D97-AF65-F5344CB8AC3E}">
        <p14:creationId xmlns:p14="http://schemas.microsoft.com/office/powerpoint/2010/main" val="1497825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Secure Attachment Continuation 2</a:t>
            </a:r>
          </a:p>
        </p:txBody>
      </p:sp>
      <p:sp>
        <p:nvSpPr>
          <p:cNvPr id="3" name="Content Placeholder 2"/>
          <p:cNvSpPr>
            <a:spLocks noGrp="1"/>
          </p:cNvSpPr>
          <p:nvPr>
            <p:ph idx="1"/>
          </p:nvPr>
        </p:nvSpPr>
        <p:spPr/>
        <p:txBody>
          <a:bodyPr>
            <a:normAutofit/>
          </a:bodyPr>
          <a:lstStyle/>
          <a:p>
            <a:r>
              <a:rPr lang="en-US" sz="2400" dirty="0"/>
              <a:t>Secure attachment allows adults to feel comfortable sharing their feeling with partners and friends</a:t>
            </a:r>
          </a:p>
          <a:p>
            <a:r>
              <a:rPr lang="en-US" sz="2400" dirty="0"/>
              <a:t>It also enables them to seek put social support whenever they are faced with difficulties.</a:t>
            </a:r>
          </a:p>
          <a:p>
            <a:r>
              <a:rPr lang="en-US" sz="2400" dirty="0"/>
              <a:t>The attachment also seeks to make the adults have self esteem</a:t>
            </a:r>
          </a:p>
          <a:p>
            <a:endParaRPr lang="en-US" sz="2400" dirty="0"/>
          </a:p>
          <a:p>
            <a:endParaRPr lang="en-US" sz="2400" dirty="0"/>
          </a:p>
        </p:txBody>
      </p:sp>
    </p:spTree>
    <p:extLst>
      <p:ext uri="{BB962C8B-B14F-4D97-AF65-F5344CB8AC3E}">
        <p14:creationId xmlns:p14="http://schemas.microsoft.com/office/powerpoint/2010/main" val="156650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Avoidant Attachment</a:t>
            </a:r>
          </a:p>
        </p:txBody>
      </p:sp>
      <p:sp>
        <p:nvSpPr>
          <p:cNvPr id="3" name="Content Placeholder 2"/>
          <p:cNvSpPr>
            <a:spLocks noGrp="1"/>
          </p:cNvSpPr>
          <p:nvPr>
            <p:ph idx="1"/>
          </p:nvPr>
        </p:nvSpPr>
        <p:spPr>
          <a:xfrm>
            <a:off x="1103312" y="1604514"/>
            <a:ext cx="8946541" cy="4643886"/>
          </a:xfrm>
        </p:spPr>
        <p:txBody>
          <a:bodyPr>
            <a:normAutofit/>
          </a:bodyPr>
          <a:lstStyle/>
          <a:p>
            <a:r>
              <a:rPr lang="en-US" sz="2400" dirty="0"/>
              <a:t>It is also commonly refereed to as dismissing attachment</a:t>
            </a:r>
          </a:p>
          <a:p>
            <a:r>
              <a:rPr lang="en-US" sz="2400" dirty="0"/>
              <a:t>It is a form of attachment in which one dismisses or avoids interacting with others.</a:t>
            </a:r>
          </a:p>
          <a:p>
            <a:r>
              <a:rPr lang="en-US" sz="2400" dirty="0"/>
              <a:t>Individuals who exhibit this attachment tend to be independent, self directed and often uncomfortable with intimacy situations</a:t>
            </a:r>
          </a:p>
          <a:p>
            <a:r>
              <a:rPr lang="en-US" sz="2400" dirty="0"/>
              <a:t>They normally do not want to associate that much with people and can be seen to spend most of the times alone.</a:t>
            </a:r>
          </a:p>
        </p:txBody>
      </p:sp>
    </p:spTree>
    <p:extLst>
      <p:ext uri="{BB962C8B-B14F-4D97-AF65-F5344CB8AC3E}">
        <p14:creationId xmlns:p14="http://schemas.microsoft.com/office/powerpoint/2010/main" val="1588113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Avoidant Attachment Continuation.</a:t>
            </a:r>
          </a:p>
        </p:txBody>
      </p:sp>
      <p:sp>
        <p:nvSpPr>
          <p:cNvPr id="3" name="Content Placeholder 2"/>
          <p:cNvSpPr>
            <a:spLocks noGrp="1"/>
          </p:cNvSpPr>
          <p:nvPr>
            <p:ph idx="1"/>
          </p:nvPr>
        </p:nvSpPr>
        <p:spPr/>
        <p:txBody>
          <a:bodyPr>
            <a:normAutofit/>
          </a:bodyPr>
          <a:lstStyle/>
          <a:p>
            <a:r>
              <a:rPr lang="en-US" sz="2400" dirty="0"/>
              <a:t>This attachment is characterized by complains of either being suffocated or it being too crowded whenever people get close.</a:t>
            </a:r>
          </a:p>
          <a:p>
            <a:r>
              <a:rPr lang="en-US" sz="2400" dirty="0"/>
              <a:t>The avoidance attachment is one that is picked up since an individual is young and develops as they grow old.</a:t>
            </a:r>
          </a:p>
          <a:p>
            <a:r>
              <a:rPr lang="en-US" sz="2400" dirty="0"/>
              <a:t>This is mainly caused by the rejection that one may suffer when seeking the comfort of others.</a:t>
            </a:r>
          </a:p>
          <a:p>
            <a:r>
              <a:rPr lang="en-US" sz="2400" dirty="0"/>
              <a:t>Parents contribute to this type of attachment by ignoring the needs and concerns of their children.</a:t>
            </a:r>
          </a:p>
        </p:txBody>
      </p:sp>
    </p:spTree>
    <p:extLst>
      <p:ext uri="{BB962C8B-B14F-4D97-AF65-F5344CB8AC3E}">
        <p14:creationId xmlns:p14="http://schemas.microsoft.com/office/powerpoint/2010/main" val="2601374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Avoidant Attachment Continuation</a:t>
            </a:r>
          </a:p>
        </p:txBody>
      </p:sp>
      <p:sp>
        <p:nvSpPr>
          <p:cNvPr id="3" name="Content Placeholder 2"/>
          <p:cNvSpPr>
            <a:spLocks noGrp="1"/>
          </p:cNvSpPr>
          <p:nvPr>
            <p:ph idx="1"/>
          </p:nvPr>
        </p:nvSpPr>
        <p:spPr/>
        <p:txBody>
          <a:bodyPr>
            <a:normAutofit/>
          </a:bodyPr>
          <a:lstStyle/>
          <a:p>
            <a:r>
              <a:rPr lang="en-US" sz="2400" dirty="0"/>
              <a:t>The children give up on attaining their needs and having their problems sorted which leads to them distancing themselves.</a:t>
            </a:r>
          </a:p>
          <a:p>
            <a:r>
              <a:rPr lang="en-US" sz="2400" dirty="0"/>
              <a:t>The attachment is a form off defense mechanism that is developed by individuals who have been neglected at some point in their life. </a:t>
            </a:r>
          </a:p>
          <a:p>
            <a:r>
              <a:rPr lang="en-US" sz="2400" dirty="0"/>
              <a:t>They develop their kind of mechanism in order to protect themselves from being hurt.</a:t>
            </a:r>
          </a:p>
          <a:p>
            <a:endParaRPr lang="en-US" sz="2400" dirty="0"/>
          </a:p>
          <a:p>
            <a:endParaRPr lang="en-US" sz="2400" dirty="0"/>
          </a:p>
        </p:txBody>
      </p:sp>
    </p:spTree>
    <p:extLst>
      <p:ext uri="{BB962C8B-B14F-4D97-AF65-F5344CB8AC3E}">
        <p14:creationId xmlns:p14="http://schemas.microsoft.com/office/powerpoint/2010/main" val="2302237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255312"/>
          </a:xfrm>
        </p:spPr>
        <p:txBody>
          <a:bodyPr/>
          <a:lstStyle/>
          <a:p>
            <a:pPr algn="ctr"/>
            <a:r>
              <a:rPr lang="en-US" dirty="0"/>
              <a:t>Anxious Attachment</a:t>
            </a:r>
          </a:p>
        </p:txBody>
      </p:sp>
      <p:sp>
        <p:nvSpPr>
          <p:cNvPr id="3" name="Content Placeholder 2"/>
          <p:cNvSpPr>
            <a:spLocks noGrp="1"/>
          </p:cNvSpPr>
          <p:nvPr>
            <p:ph idx="1"/>
          </p:nvPr>
        </p:nvSpPr>
        <p:spPr>
          <a:xfrm>
            <a:off x="1103312" y="1708030"/>
            <a:ext cx="8946541" cy="4540369"/>
          </a:xfrm>
        </p:spPr>
        <p:txBody>
          <a:bodyPr>
            <a:normAutofit/>
          </a:bodyPr>
          <a:lstStyle/>
          <a:p>
            <a:r>
              <a:rPr lang="en-US" sz="2400" dirty="0"/>
              <a:t>It is a type of attachment in which one has a greater need for intimacy and emotional closeness.</a:t>
            </a:r>
          </a:p>
          <a:p>
            <a:r>
              <a:rPr lang="en-US" sz="2400" dirty="0"/>
              <a:t>An individual is always preoccupied with the thought that everything may not be okay or something may go wrong.</a:t>
            </a:r>
          </a:p>
          <a:p>
            <a:r>
              <a:rPr lang="en-US" sz="2400" dirty="0"/>
              <a:t>Individuals who experience this always require frequent reassurance from their partners or families</a:t>
            </a:r>
          </a:p>
          <a:p>
            <a:r>
              <a:rPr lang="en-US" sz="2400" dirty="0"/>
              <a:t>They need to be told that they are loved and that people will always be there for them no matter what</a:t>
            </a:r>
          </a:p>
        </p:txBody>
      </p:sp>
    </p:spTree>
    <p:extLst>
      <p:ext uri="{BB962C8B-B14F-4D97-AF65-F5344CB8AC3E}">
        <p14:creationId xmlns:p14="http://schemas.microsoft.com/office/powerpoint/2010/main" val="29861874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910256"/>
          </a:xfrm>
        </p:spPr>
        <p:txBody>
          <a:bodyPr/>
          <a:lstStyle/>
          <a:p>
            <a:pPr algn="ctr"/>
            <a:r>
              <a:rPr lang="en-US" dirty="0"/>
              <a:t>Anxious Attachment Continuation</a:t>
            </a:r>
          </a:p>
        </p:txBody>
      </p:sp>
      <p:sp>
        <p:nvSpPr>
          <p:cNvPr id="3" name="Content Placeholder 2"/>
          <p:cNvSpPr>
            <a:spLocks noGrp="1"/>
          </p:cNvSpPr>
          <p:nvPr>
            <p:ph idx="1"/>
          </p:nvPr>
        </p:nvSpPr>
        <p:spPr>
          <a:xfrm>
            <a:off x="1103312" y="1500996"/>
            <a:ext cx="8946541" cy="4747403"/>
          </a:xfrm>
        </p:spPr>
        <p:txBody>
          <a:bodyPr>
            <a:noAutofit/>
          </a:bodyPr>
          <a:lstStyle/>
          <a:p>
            <a:r>
              <a:rPr lang="en-US" sz="2400" dirty="0"/>
              <a:t>Most of the individual who exhibit this type of attachment are often nervous and stressed about their relationships.</a:t>
            </a:r>
          </a:p>
          <a:p>
            <a:r>
              <a:rPr lang="en-US" sz="2400" dirty="0"/>
              <a:t>There is a general fear among such people of being alone and </a:t>
            </a:r>
            <a:r>
              <a:rPr lang="en-US" sz="2400" dirty="0" err="1"/>
              <a:t>thsu</a:t>
            </a:r>
            <a:r>
              <a:rPr lang="en-US" sz="2400" dirty="0"/>
              <a:t> would wish to spend all the time with someone nearby.</a:t>
            </a:r>
          </a:p>
          <a:p>
            <a:r>
              <a:rPr lang="en-US" sz="2400" dirty="0"/>
              <a:t>Individuals usually find themselves succumbing to unhealthy or abusive relationships.</a:t>
            </a:r>
          </a:p>
          <a:p>
            <a:r>
              <a:rPr lang="en-US" sz="2400" dirty="0"/>
              <a:t>Anxious attachment style is also characterized by lack o9f trust of people even if those people are close to the individuals having this attachment style</a:t>
            </a:r>
          </a:p>
        </p:txBody>
      </p:sp>
    </p:spTree>
    <p:extLst>
      <p:ext uri="{BB962C8B-B14F-4D97-AF65-F5344CB8AC3E}">
        <p14:creationId xmlns:p14="http://schemas.microsoft.com/office/powerpoint/2010/main" val="2294015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03222"/>
          </a:xfrm>
        </p:spPr>
        <p:txBody>
          <a:bodyPr/>
          <a:lstStyle/>
          <a:p>
            <a:pPr algn="ctr"/>
            <a:r>
              <a:rPr lang="en-US" dirty="0"/>
              <a:t>Anxious Attachment Continuation</a:t>
            </a:r>
          </a:p>
        </p:txBody>
      </p:sp>
      <p:sp>
        <p:nvSpPr>
          <p:cNvPr id="3" name="Content Placeholder 2"/>
          <p:cNvSpPr>
            <a:spLocks noGrp="1"/>
          </p:cNvSpPr>
          <p:nvPr>
            <p:ph idx="1"/>
          </p:nvPr>
        </p:nvSpPr>
        <p:spPr>
          <a:xfrm>
            <a:off x="1103312" y="1500996"/>
            <a:ext cx="8946541" cy="4747403"/>
          </a:xfrm>
        </p:spPr>
        <p:txBody>
          <a:bodyPr>
            <a:noAutofit/>
          </a:bodyPr>
          <a:lstStyle/>
          <a:p>
            <a:r>
              <a:rPr lang="en-US" sz="2400" dirty="0"/>
              <a:t>Anxious attachment creates conflict as individuals may want to get too close to other people who may find it creepy.</a:t>
            </a:r>
          </a:p>
          <a:p>
            <a:r>
              <a:rPr lang="en-US" sz="2400" dirty="0"/>
              <a:t>The need for assurance makes individuals invade the privacy and comfort of other people which in turn destroys relationships.</a:t>
            </a:r>
          </a:p>
          <a:p>
            <a:r>
              <a:rPr lang="en-US" sz="2400" dirty="0"/>
              <a:t>Anxious attachment is caused by the parenting style that parents adopt or the behaviors that they portray to the kids.</a:t>
            </a:r>
          </a:p>
          <a:p>
            <a:r>
              <a:rPr lang="en-US" sz="2400" dirty="0"/>
              <a:t>Inconsistent behaviors confuse most of the children who end up needing assurance in many aspects.</a:t>
            </a:r>
          </a:p>
          <a:p>
            <a:endParaRPr lang="en-US" sz="2400" dirty="0"/>
          </a:p>
        </p:txBody>
      </p:sp>
    </p:spTree>
    <p:extLst>
      <p:ext uri="{BB962C8B-B14F-4D97-AF65-F5344CB8AC3E}">
        <p14:creationId xmlns:p14="http://schemas.microsoft.com/office/powerpoint/2010/main" val="1953238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117290"/>
          </a:xfrm>
        </p:spPr>
        <p:txBody>
          <a:bodyPr/>
          <a:lstStyle/>
          <a:p>
            <a:pPr algn="ctr"/>
            <a:r>
              <a:rPr lang="en-US" dirty="0"/>
              <a:t>Disorganized Attachment</a:t>
            </a:r>
          </a:p>
        </p:txBody>
      </p:sp>
      <p:sp>
        <p:nvSpPr>
          <p:cNvPr id="3" name="Content Placeholder 2"/>
          <p:cNvSpPr>
            <a:spLocks noGrp="1"/>
          </p:cNvSpPr>
          <p:nvPr>
            <p:ph idx="1"/>
          </p:nvPr>
        </p:nvSpPr>
        <p:spPr>
          <a:xfrm>
            <a:off x="1103312" y="1570008"/>
            <a:ext cx="8946541" cy="4678391"/>
          </a:xfrm>
        </p:spPr>
        <p:txBody>
          <a:bodyPr>
            <a:normAutofit/>
          </a:bodyPr>
          <a:lstStyle/>
          <a:p>
            <a:r>
              <a:rPr lang="en-US" sz="2400" dirty="0"/>
              <a:t>It is a type of attachment style characterized by confusion among individuals</a:t>
            </a:r>
          </a:p>
          <a:p>
            <a:r>
              <a:rPr lang="en-US" sz="2400" dirty="0"/>
              <a:t>Individuals who possess this attachment express odd or ambivalent behavior  towards their parents.</a:t>
            </a:r>
          </a:p>
          <a:p>
            <a:r>
              <a:rPr lang="en-US" sz="2400" dirty="0"/>
              <a:t>For example, the child may run towards the parent then withdraws immediately.</a:t>
            </a:r>
          </a:p>
          <a:p>
            <a:r>
              <a:rPr lang="en-US" sz="2400" dirty="0"/>
              <a:t>Disorganized attachment develops from the failure of parents to respond to their child distress.</a:t>
            </a:r>
          </a:p>
        </p:txBody>
      </p:sp>
    </p:spTree>
    <p:extLst>
      <p:ext uri="{BB962C8B-B14F-4D97-AF65-F5344CB8AC3E}">
        <p14:creationId xmlns:p14="http://schemas.microsoft.com/office/powerpoint/2010/main" val="36930016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Disorganized Attachment Continuation</a:t>
            </a:r>
          </a:p>
        </p:txBody>
      </p:sp>
      <p:sp>
        <p:nvSpPr>
          <p:cNvPr id="3" name="Content Placeholder 2"/>
          <p:cNvSpPr>
            <a:spLocks noGrp="1"/>
          </p:cNvSpPr>
          <p:nvPr>
            <p:ph idx="1"/>
          </p:nvPr>
        </p:nvSpPr>
        <p:spPr/>
        <p:txBody>
          <a:bodyPr>
            <a:normAutofit/>
          </a:bodyPr>
          <a:lstStyle/>
          <a:p>
            <a:r>
              <a:rPr lang="en-US" sz="2400" dirty="0"/>
              <a:t>The actions or behavior of the parents towards their children also contribute to this type of attachment</a:t>
            </a:r>
          </a:p>
          <a:p>
            <a:r>
              <a:rPr lang="en-US" sz="2400" dirty="0"/>
              <a:t>The children are never sure of what the parent will do as they may be living at one time and harsh the next minute.</a:t>
            </a:r>
          </a:p>
          <a:p>
            <a:r>
              <a:rPr lang="en-US" sz="2400" dirty="0"/>
              <a:t>The attachment is connected to an unhealthy childhood environment that may include assault and violence</a:t>
            </a:r>
          </a:p>
          <a:p>
            <a:r>
              <a:rPr lang="en-US" sz="2400" dirty="0"/>
              <a:t>It is also viewed as the most extreme of all the types of attachment due to the insecurity characterized by it.</a:t>
            </a:r>
          </a:p>
        </p:txBody>
      </p:sp>
    </p:spTree>
    <p:extLst>
      <p:ext uri="{BB962C8B-B14F-4D97-AF65-F5344CB8AC3E}">
        <p14:creationId xmlns:p14="http://schemas.microsoft.com/office/powerpoint/2010/main" val="23032381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Disorganized Attachment Cont.</a:t>
            </a:r>
          </a:p>
        </p:txBody>
      </p:sp>
      <p:sp>
        <p:nvSpPr>
          <p:cNvPr id="3" name="Content Placeholder 2"/>
          <p:cNvSpPr>
            <a:spLocks noGrp="1"/>
          </p:cNvSpPr>
          <p:nvPr>
            <p:ph idx="1"/>
          </p:nvPr>
        </p:nvSpPr>
        <p:spPr>
          <a:xfrm>
            <a:off x="1103312" y="1431986"/>
            <a:ext cx="8946541" cy="4816414"/>
          </a:xfrm>
        </p:spPr>
        <p:txBody>
          <a:bodyPr>
            <a:normAutofit/>
          </a:bodyPr>
          <a:lstStyle/>
          <a:p>
            <a:r>
              <a:rPr lang="en-US" sz="2400" dirty="0"/>
              <a:t>Disorganized attachment is normally compared to avoidance attachment although they differ to a great extent.</a:t>
            </a:r>
          </a:p>
          <a:p>
            <a:r>
              <a:rPr lang="en-US" sz="2400" dirty="0"/>
              <a:t>The difference with disorganized is that it manifest itself as low self esteem and a negative view of aspect of life as compared to avoidance which deals mainly with withdrawal.</a:t>
            </a:r>
          </a:p>
          <a:p>
            <a:r>
              <a:rPr lang="en-US" sz="2400" dirty="0"/>
              <a:t>It is difficult for a person who has disorganized attachment to learn  healthy ways to soothe themselves</a:t>
            </a:r>
          </a:p>
        </p:txBody>
      </p:sp>
    </p:spTree>
    <p:extLst>
      <p:ext uri="{BB962C8B-B14F-4D97-AF65-F5344CB8AC3E}">
        <p14:creationId xmlns:p14="http://schemas.microsoft.com/office/powerpoint/2010/main" val="42777007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Development of Attachment Styles</a:t>
            </a:r>
          </a:p>
        </p:txBody>
      </p:sp>
      <p:sp>
        <p:nvSpPr>
          <p:cNvPr id="3" name="Content Placeholder 2"/>
          <p:cNvSpPr>
            <a:spLocks noGrp="1"/>
          </p:cNvSpPr>
          <p:nvPr>
            <p:ph idx="1"/>
          </p:nvPr>
        </p:nvSpPr>
        <p:spPr/>
        <p:txBody>
          <a:bodyPr>
            <a:normAutofit/>
          </a:bodyPr>
          <a:lstStyle/>
          <a:p>
            <a:r>
              <a:rPr lang="en-US" sz="2400" dirty="0"/>
              <a:t>The journal mainly deal with the attachment styles that are present in human beings.</a:t>
            </a:r>
          </a:p>
          <a:p>
            <a:r>
              <a:rPr lang="en-US" sz="2400" dirty="0"/>
              <a:t>The four attachments are critical in explaining the relationship the exist between human beings</a:t>
            </a:r>
          </a:p>
          <a:p>
            <a:r>
              <a:rPr lang="en-US" sz="2400" dirty="0"/>
              <a:t>The authors elaborates on how the behaviors develop from the time people are children to the time they grow up.</a:t>
            </a:r>
          </a:p>
          <a:p>
            <a:r>
              <a:rPr lang="en-US" sz="2400" dirty="0"/>
              <a:t>This is done  using the psychological and ethological concepts that are critical for the understanding of the issue. </a:t>
            </a:r>
          </a:p>
          <a:p>
            <a:endParaRPr lang="en-US" sz="2400" dirty="0"/>
          </a:p>
          <a:p>
            <a:endParaRPr lang="en-US" sz="2400" dirty="0"/>
          </a:p>
        </p:txBody>
      </p:sp>
    </p:spTree>
    <p:extLst>
      <p:ext uri="{BB962C8B-B14F-4D97-AF65-F5344CB8AC3E}">
        <p14:creationId xmlns:p14="http://schemas.microsoft.com/office/powerpoint/2010/main" val="12766024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Continuation.</a:t>
            </a:r>
          </a:p>
        </p:txBody>
      </p:sp>
      <p:sp>
        <p:nvSpPr>
          <p:cNvPr id="3" name="Content Placeholder 2"/>
          <p:cNvSpPr>
            <a:spLocks noGrp="1"/>
          </p:cNvSpPr>
          <p:nvPr>
            <p:ph idx="1"/>
          </p:nvPr>
        </p:nvSpPr>
        <p:spPr>
          <a:xfrm>
            <a:off x="1103312" y="1518250"/>
            <a:ext cx="8946541" cy="4730150"/>
          </a:xfrm>
        </p:spPr>
        <p:txBody>
          <a:bodyPr>
            <a:normAutofit/>
          </a:bodyPr>
          <a:lstStyle/>
          <a:p>
            <a:r>
              <a:rPr lang="en-US" sz="2400" dirty="0"/>
              <a:t>Adults are both secure and insecure in their day to day lives.</a:t>
            </a:r>
          </a:p>
          <a:p>
            <a:r>
              <a:rPr lang="en-US" sz="2400" dirty="0"/>
              <a:t>An important thing to note is that early  experiences do not  determine adult outcomes.</a:t>
            </a:r>
          </a:p>
          <a:p>
            <a:r>
              <a:rPr lang="en-US" sz="2400" dirty="0"/>
              <a:t>Attachment styles appear to be more malleable in childhood and adolescent than in adulthood.</a:t>
            </a:r>
          </a:p>
          <a:p>
            <a:r>
              <a:rPr lang="en-US" sz="2400" dirty="0"/>
              <a:t>Adult attachment appears to have its origins in early  caregiving experiences.</a:t>
            </a:r>
          </a:p>
        </p:txBody>
      </p:sp>
    </p:spTree>
    <p:extLst>
      <p:ext uri="{BB962C8B-B14F-4D97-AF65-F5344CB8AC3E}">
        <p14:creationId xmlns:p14="http://schemas.microsoft.com/office/powerpoint/2010/main" val="10267476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Attachment Styles of Children Living in Alternative Care</a:t>
            </a:r>
          </a:p>
        </p:txBody>
      </p:sp>
      <p:sp>
        <p:nvSpPr>
          <p:cNvPr id="3" name="Content Placeholder 2"/>
          <p:cNvSpPr>
            <a:spLocks noGrp="1"/>
          </p:cNvSpPr>
          <p:nvPr>
            <p:ph idx="1"/>
          </p:nvPr>
        </p:nvSpPr>
        <p:spPr/>
        <p:txBody>
          <a:bodyPr>
            <a:normAutofit/>
          </a:bodyPr>
          <a:lstStyle/>
          <a:p>
            <a:r>
              <a:rPr lang="en-US" sz="2400" dirty="0"/>
              <a:t>The article talks about the attachment styles that are shown by children living in alternative care as opposed to their parent care</a:t>
            </a:r>
          </a:p>
          <a:p>
            <a:r>
              <a:rPr lang="en-US" sz="2400" dirty="0"/>
              <a:t>The children are brought up differently and this affects the kind of attachment that they have</a:t>
            </a:r>
          </a:p>
          <a:p>
            <a:r>
              <a:rPr lang="en-US" sz="2400" dirty="0"/>
              <a:t>They tend to be adopt the avoidance and disorganized attachment as opposed to the other forms of attachments.</a:t>
            </a:r>
          </a:p>
          <a:p>
            <a:r>
              <a:rPr lang="en-US" sz="2400" dirty="0"/>
              <a:t>The children are more aggressive in their behavior which is different from the children brought up by their parents.</a:t>
            </a:r>
          </a:p>
        </p:txBody>
      </p:sp>
    </p:spTree>
    <p:extLst>
      <p:ext uri="{BB962C8B-B14F-4D97-AF65-F5344CB8AC3E}">
        <p14:creationId xmlns:p14="http://schemas.microsoft.com/office/powerpoint/2010/main" val="24027903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979267"/>
          </a:xfrm>
        </p:spPr>
        <p:txBody>
          <a:bodyPr/>
          <a:lstStyle/>
          <a:p>
            <a:pPr algn="ctr"/>
            <a:r>
              <a:rPr lang="en-US" dirty="0"/>
              <a:t>Conclusion</a:t>
            </a:r>
          </a:p>
        </p:txBody>
      </p:sp>
      <p:sp>
        <p:nvSpPr>
          <p:cNvPr id="3" name="Content Placeholder 2"/>
          <p:cNvSpPr>
            <a:spLocks noGrp="1"/>
          </p:cNvSpPr>
          <p:nvPr>
            <p:ph idx="1"/>
          </p:nvPr>
        </p:nvSpPr>
        <p:spPr>
          <a:xfrm>
            <a:off x="1103312" y="1604514"/>
            <a:ext cx="8946541" cy="4643886"/>
          </a:xfrm>
        </p:spPr>
        <p:txBody>
          <a:bodyPr>
            <a:normAutofit/>
          </a:bodyPr>
          <a:lstStyle/>
          <a:p>
            <a:r>
              <a:rPr lang="en-US" sz="2400" dirty="0"/>
              <a:t>Attachment styles are very critical in explaining the behaviors of people.</a:t>
            </a:r>
          </a:p>
          <a:p>
            <a:r>
              <a:rPr lang="en-US" sz="2400" dirty="0"/>
              <a:t>There is need to understand the different types of attachment in order to deal with different people</a:t>
            </a:r>
          </a:p>
          <a:p>
            <a:r>
              <a:rPr lang="en-US" sz="2400" dirty="0"/>
              <a:t>Those who exhibit avoidance attachment needs to be appreciated rather than being viewed as strangers and outsiders.</a:t>
            </a:r>
          </a:p>
          <a:p>
            <a:r>
              <a:rPr lang="en-US" sz="2400" dirty="0"/>
              <a:t>The behaviors shown by different people depend on the kind of attachment they have and thus one should learn to identify them and deal with the people accordingly.</a:t>
            </a:r>
          </a:p>
          <a:p>
            <a:endParaRPr lang="en-US" sz="2400" dirty="0"/>
          </a:p>
        </p:txBody>
      </p:sp>
    </p:spTree>
    <p:extLst>
      <p:ext uri="{BB962C8B-B14F-4D97-AF65-F5344CB8AC3E}">
        <p14:creationId xmlns:p14="http://schemas.microsoft.com/office/powerpoint/2010/main" val="30954845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41244"/>
          </a:xfrm>
        </p:spPr>
        <p:txBody>
          <a:bodyPr/>
          <a:lstStyle/>
          <a:p>
            <a:pPr algn="ctr"/>
            <a:r>
              <a:rPr lang="en-US" dirty="0"/>
              <a:t>References</a:t>
            </a:r>
          </a:p>
        </p:txBody>
      </p:sp>
      <p:sp>
        <p:nvSpPr>
          <p:cNvPr id="3" name="Content Placeholder 2"/>
          <p:cNvSpPr>
            <a:spLocks noGrp="1"/>
          </p:cNvSpPr>
          <p:nvPr>
            <p:ph idx="1"/>
          </p:nvPr>
        </p:nvSpPr>
        <p:spPr>
          <a:xfrm>
            <a:off x="1103312" y="1483744"/>
            <a:ext cx="8946541" cy="4764656"/>
          </a:xfrm>
        </p:spPr>
        <p:txBody>
          <a:bodyPr>
            <a:normAutofit/>
          </a:bodyPr>
          <a:lstStyle/>
          <a:p>
            <a:r>
              <a:rPr lang="en-US" dirty="0"/>
              <a:t>Christian, E., </a:t>
            </a:r>
            <a:r>
              <a:rPr lang="en-US" dirty="0" err="1"/>
              <a:t>Sellbom</a:t>
            </a:r>
            <a:r>
              <a:rPr lang="en-US" dirty="0"/>
              <a:t>, M., &amp; Wilkinson, R. B. (2017). Clarifying the associations between individual differences in general attachment styles and psychopathy. </a:t>
            </a:r>
            <a:r>
              <a:rPr lang="en-US" i="1" dirty="0"/>
              <a:t>Personality Disorders: Theory, Research, and Treatment</a:t>
            </a:r>
            <a:r>
              <a:rPr lang="en-US" dirty="0"/>
              <a:t>, </a:t>
            </a:r>
            <a:r>
              <a:rPr lang="en-US" i="1" dirty="0"/>
              <a:t>8</a:t>
            </a:r>
            <a:r>
              <a:rPr lang="en-US" dirty="0"/>
              <a:t>(4), 329.</a:t>
            </a:r>
          </a:p>
          <a:p>
            <a:r>
              <a:rPr lang="en-US" dirty="0"/>
              <a:t>Fraley, R. C., &amp; </a:t>
            </a:r>
            <a:r>
              <a:rPr lang="en-US" dirty="0" err="1"/>
              <a:t>Roisman</a:t>
            </a:r>
            <a:r>
              <a:rPr lang="en-US" dirty="0"/>
              <a:t>, G. I. (2019). The development of adult attachment styles: four lessons. </a:t>
            </a:r>
            <a:r>
              <a:rPr lang="en-US" i="1" dirty="0"/>
              <a:t>Current opinion in psychology</a:t>
            </a:r>
            <a:r>
              <a:rPr lang="en-US" dirty="0"/>
              <a:t>, </a:t>
            </a:r>
            <a:r>
              <a:rPr lang="en-US" i="1" dirty="0"/>
              <a:t>25</a:t>
            </a:r>
            <a:r>
              <a:rPr lang="en-US" dirty="0"/>
              <a:t>, 26-30.</a:t>
            </a:r>
          </a:p>
          <a:p>
            <a:r>
              <a:rPr lang="en-US" dirty="0" err="1"/>
              <a:t>Henschel</a:t>
            </a:r>
            <a:r>
              <a:rPr lang="en-US" dirty="0"/>
              <a:t>, S., </a:t>
            </a:r>
            <a:r>
              <a:rPr lang="en-US" dirty="0" err="1"/>
              <a:t>Nandrino</a:t>
            </a:r>
            <a:r>
              <a:rPr lang="en-US" dirty="0"/>
              <a:t>, J. L., &amp; </a:t>
            </a:r>
            <a:r>
              <a:rPr lang="en-US" dirty="0" err="1"/>
              <a:t>Doba</a:t>
            </a:r>
            <a:r>
              <a:rPr lang="en-US" dirty="0"/>
              <a:t>, K. (2020). Emotion regulation and empathic abilities in young adults: The role of attachment styles. </a:t>
            </a:r>
            <a:r>
              <a:rPr lang="en-US" i="1" dirty="0"/>
              <a:t>Personality and Individual Differences</a:t>
            </a:r>
            <a:r>
              <a:rPr lang="en-US" dirty="0"/>
              <a:t>, </a:t>
            </a:r>
            <a:r>
              <a:rPr lang="en-US" i="1" dirty="0"/>
              <a:t>156</a:t>
            </a:r>
            <a:r>
              <a:rPr lang="en-US" dirty="0"/>
              <a:t>, 109763.</a:t>
            </a:r>
          </a:p>
          <a:p>
            <a:r>
              <a:rPr lang="en-US" dirty="0" err="1"/>
              <a:t>Quiroga</a:t>
            </a:r>
            <a:r>
              <a:rPr lang="en-US" dirty="0"/>
              <a:t>, M. G., &amp; Hamilton-</a:t>
            </a:r>
            <a:r>
              <a:rPr lang="en-US" dirty="0" err="1"/>
              <a:t>Giachritsis</a:t>
            </a:r>
            <a:r>
              <a:rPr lang="en-US" dirty="0"/>
              <a:t>, C. (2016, August). Attachment styles in children living in alternative care: A systematic review of the literature. In </a:t>
            </a:r>
            <a:r>
              <a:rPr lang="en-US" i="1" dirty="0"/>
              <a:t>Child &amp; youth care forum</a:t>
            </a:r>
            <a:r>
              <a:rPr lang="en-US" dirty="0"/>
              <a:t> (Vol. 45, No. 4, pp. 625-653). Springer US.</a:t>
            </a:r>
          </a:p>
        </p:txBody>
      </p:sp>
    </p:spTree>
    <p:extLst>
      <p:ext uri="{BB962C8B-B14F-4D97-AF65-F5344CB8AC3E}">
        <p14:creationId xmlns:p14="http://schemas.microsoft.com/office/powerpoint/2010/main" val="34837006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473</TotalTime>
  <Words>4466</Words>
  <Application>Microsoft Office PowerPoint</Application>
  <PresentationFormat>Widescreen</PresentationFormat>
  <Paragraphs>131</Paragraphs>
  <Slides>20</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Century Gothic</vt:lpstr>
      <vt:lpstr>Times New Roman</vt:lpstr>
      <vt:lpstr>Wingdings 3</vt:lpstr>
      <vt:lpstr>Ion</vt:lpstr>
      <vt:lpstr>  ATTACHMENT STYLES Student’s Name Institutional Affiliation Date of Submission </vt:lpstr>
      <vt:lpstr>Introduction</vt:lpstr>
      <vt:lpstr>Types of Attachment</vt:lpstr>
      <vt:lpstr>Secure Attachment</vt:lpstr>
      <vt:lpstr>Secure Attachment Continuation 1</vt:lpstr>
      <vt:lpstr>Secure Attachment Continuation 2</vt:lpstr>
      <vt:lpstr>Avoidant Attachment</vt:lpstr>
      <vt:lpstr>Avoidant Attachment Continuation.</vt:lpstr>
      <vt:lpstr>Avoidant Attachment Continuation</vt:lpstr>
      <vt:lpstr>Anxious Attachment</vt:lpstr>
      <vt:lpstr>Anxious Attachment Continuation</vt:lpstr>
      <vt:lpstr>Anxious Attachment Continuation</vt:lpstr>
      <vt:lpstr>Disorganized Attachment</vt:lpstr>
      <vt:lpstr>Disorganized Attachment Continuation</vt:lpstr>
      <vt:lpstr>Disorganized Attachment Cont.</vt:lpstr>
      <vt:lpstr>The Development of Attachment Styles</vt:lpstr>
      <vt:lpstr>Continuation.</vt:lpstr>
      <vt:lpstr>Attachment Styles of Children Living in Alternative Care</vt:lpstr>
      <vt:lpstr>Conclusion</vt:lpstr>
      <vt:lpstr>References</vt:lpstr>
    </vt:vector>
  </TitlesOfParts>
  <Company>User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Antony Ouma</cp:lastModifiedBy>
  <cp:revision>66</cp:revision>
  <dcterms:created xsi:type="dcterms:W3CDTF">2020-03-20T12:26:15Z</dcterms:created>
  <dcterms:modified xsi:type="dcterms:W3CDTF">2020-03-21T13:54:14Z</dcterms:modified>
</cp:coreProperties>
</file>